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595" r:id="rId3"/>
    <p:sldId id="608" r:id="rId4"/>
    <p:sldId id="600" r:id="rId5"/>
    <p:sldId id="612" r:id="rId6"/>
    <p:sldId id="569" r:id="rId7"/>
    <p:sldId id="563" r:id="rId8"/>
    <p:sldId id="604" r:id="rId9"/>
    <p:sldId id="605" r:id="rId10"/>
    <p:sldId id="609" r:id="rId11"/>
    <p:sldId id="611" r:id="rId12"/>
    <p:sldId id="610" r:id="rId13"/>
    <p:sldId id="547" r:id="rId14"/>
    <p:sldId id="613" r:id="rId15"/>
    <p:sldId id="507" r:id="rId16"/>
    <p:sldId id="258" r:id="rId17"/>
    <p:sldId id="60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Stosch" initials="KS" lastIdx="1" clrIdx="0">
    <p:extLst>
      <p:ext uri="{19B8F6BF-5375-455C-9EA6-DF929625EA0E}">
        <p15:presenceInfo xmlns:p15="http://schemas.microsoft.com/office/powerpoint/2012/main" userId="S-1-5-21-107379526-2031557619-1081164583-57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D2C4"/>
    <a:srgbClr val="00E6BA"/>
    <a:srgbClr val="00E6DB"/>
    <a:srgbClr val="0070C0"/>
    <a:srgbClr val="BB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85541" autoAdjust="0"/>
  </p:normalViewPr>
  <p:slideViewPr>
    <p:cSldViewPr snapToObjects="1">
      <p:cViewPr varScale="1">
        <p:scale>
          <a:sx n="110" d="100"/>
          <a:sy n="110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4A63-31F4-4BBE-849C-9FCB74D47994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D9C1-DD3A-4560-911A-BBAC36754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92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84EE-7320-4254-B1BF-6B5E505497F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8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84EE-7320-4254-B1BF-6B5E505497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6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5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8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0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D9C1-DD3A-4560-911A-BBAC3675461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5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9AD980-7F93-4101-A066-28938F8BEA2F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82A66-F87D-49AD-905C-FE580C398BE9}" type="slidenum">
              <a:rPr lang="en-GB" smtClean="0">
                <a:solidFill>
                  <a:srgbClr val="EBDDC3"/>
                </a:solidFill>
              </a:rPr>
              <a:pPr/>
              <a:t>‹#›</a:t>
            </a:fld>
            <a:endParaRPr lang="en-GB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8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9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8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318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4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2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82A66-F87D-49AD-905C-FE580C398BE9}" type="slidenum">
              <a:rPr lang="en-GB" smtClean="0">
                <a:solidFill>
                  <a:srgbClr val="775F55"/>
                </a:solidFill>
              </a:rPr>
              <a:pPr/>
              <a:t>‹#›</a:t>
            </a:fld>
            <a:endParaRPr lang="en-GB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61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28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9AD980-7F93-4101-A066-28938F8BEA2F}" type="datetimeFigureOut">
              <a:rPr lang="en-US" smtClean="0">
                <a:solidFill>
                  <a:srgbClr val="775F55"/>
                </a:solidFill>
              </a:rPr>
              <a:pPr/>
              <a:t>12/6/2018</a:t>
            </a:fld>
            <a:endParaRPr lang="en-GB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382A66-F87D-49AD-905C-FE580C398B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357291" y="-776613"/>
            <a:ext cx="4479839" cy="5789424"/>
          </a:xfrm>
          <a:prstGeom prst="rect">
            <a:avLst/>
          </a:prstGeom>
          <a:solidFill>
            <a:srgbClr val="9BB92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48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44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rial"/>
              <a:sym typeface="Arial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Franklin Gothic Medium Cond" panose="020B0606030402020204" pitchFamily="34" charset="0"/>
                <a:ea typeface="Dotum" panose="020B0600000101010101" pitchFamily="34" charset="-127"/>
              </a:rPr>
              <a:t>Using novel stakeholder engagement methods to identify land and water management pressures across catchments.</a:t>
            </a:r>
            <a:endParaRPr lang="en-GB" sz="28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 smtClean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Kathleen </a:t>
            </a:r>
            <a:r>
              <a:rPr lang="en-GB" sz="24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Stosch</a:t>
            </a:r>
          </a:p>
          <a:p>
            <a:pPr algn="ctr">
              <a:buClr>
                <a:schemeClr val="lt1"/>
              </a:buClr>
              <a:buSzPct val="25000"/>
            </a:pPr>
            <a:r>
              <a:rPr lang="en-GB" sz="20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Scotland, United Kingdom</a:t>
            </a:r>
            <a:endParaRPr lang="en-GB" sz="2000" b="1" dirty="0">
              <a:solidFill>
                <a:schemeClr val="bg1"/>
              </a:solidFill>
              <a:latin typeface="Franklin Gothic Book" panose="020B0503020102020204" pitchFamily="34" charset="0"/>
              <a:ea typeface="Arial"/>
              <a:cs typeface="Arial"/>
              <a:sym typeface="Arial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en-GB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IWA Diffuse Pollution Conference 2018</a:t>
            </a:r>
            <a:endParaRPr lang="en-GB" dirty="0">
              <a:solidFill>
                <a:schemeClr val="bg1"/>
              </a:solidFill>
              <a:latin typeface="Franklin Gothic Book" panose="020B05030201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40" name="Shape 240" descr="C:\Users\Kathleen\Desktop\Shallow-water-at-Iona-on-the-west-coast-of-Scotland1.jpg"/>
          <p:cNvPicPr preferRelativeResize="0"/>
          <p:nvPr/>
        </p:nvPicPr>
        <p:blipFill rotWithShape="1">
          <a:blip r:embed="rId3" cstate="print">
            <a:alphaModFix/>
          </a:blip>
          <a:srcRect l="86118" t="47454" b="905"/>
          <a:stretch/>
        </p:blipFill>
        <p:spPr>
          <a:xfrm>
            <a:off x="0" y="1012302"/>
            <a:ext cx="1259394" cy="42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C:\Users\Kathleen\Desktop\Cuillin-Isle-of-Skye-Scotland-UK-water-clouds-mountains_1920x1080.jpg"/>
          <p:cNvPicPr preferRelativeResize="0"/>
          <p:nvPr/>
        </p:nvPicPr>
        <p:blipFill rotWithShape="1">
          <a:blip r:embed="rId4" cstate="print">
            <a:alphaModFix/>
          </a:blip>
          <a:srcRect l="36840" r="18443"/>
          <a:stretch/>
        </p:blipFill>
        <p:spPr>
          <a:xfrm>
            <a:off x="5935024" y="994450"/>
            <a:ext cx="3208975" cy="42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42" descr="New HNS Logo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39407" y="5728988"/>
            <a:ext cx="2173441" cy="8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9" y="5517232"/>
            <a:ext cx="1596081" cy="1157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56" y="5709170"/>
            <a:ext cx="2048080" cy="824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4597"/>
          <a:stretch/>
        </p:blipFill>
        <p:spPr>
          <a:xfrm>
            <a:off x="6456460" y="5689353"/>
            <a:ext cx="2673051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28" y="3122751"/>
            <a:ext cx="3421619" cy="2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97793" y="1258709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58084" y="4265214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H:\My Documents\2 Stakeholder trade-off paper\Fig 5 USE TH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" y="227872"/>
            <a:ext cx="9106662" cy="6373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3065187"/>
            <a:ext cx="9956003" cy="353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65450" y="0"/>
            <a:ext cx="5410610" cy="353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9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28" y="3122751"/>
            <a:ext cx="3421619" cy="2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97793" y="1258709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58084" y="4265214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H:\My Documents\2 Stakeholder trade-off paper\Fig 5 USE TH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" y="227872"/>
            <a:ext cx="9106662" cy="6373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3065187"/>
            <a:ext cx="9956003" cy="353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28" y="3122751"/>
            <a:ext cx="3421619" cy="2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97793" y="1258709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58084" y="4265214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H:\My Documents\2 Stakeholder trade-off paper\Fig 5 USE TH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" y="227872"/>
            <a:ext cx="9106662" cy="6373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758084" y="3065187"/>
            <a:ext cx="5197919" cy="3536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2228" y="3122751"/>
            <a:ext cx="3421619" cy="2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37953" y="3065187"/>
            <a:ext cx="3818050" cy="2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97793" y="1258709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58084" y="4265214"/>
            <a:ext cx="306255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H:\My Documents\2 Stakeholder trade-off paper\Fig 5 USE TH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" y="227872"/>
            <a:ext cx="9106662" cy="637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:\My Documents\2 Stakeholder trade-off paper\Fig 7 USE THI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268760"/>
            <a:ext cx="7163276" cy="5107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704856" cy="47672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Differences in placement between stakeholder group responses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5030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226897" y="5993985"/>
            <a:ext cx="756000" cy="75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8046" y="4292683"/>
            <a:ext cx="756000" cy="75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101024" y="3501109"/>
            <a:ext cx="1440000" cy="144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814710" y="3171646"/>
            <a:ext cx="1368000" cy="136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737808" y="3867761"/>
            <a:ext cx="936000" cy="936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356614" y="5103170"/>
            <a:ext cx="1224000" cy="1224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924627" y="4803761"/>
            <a:ext cx="2016000" cy="2016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48316" y="3807597"/>
            <a:ext cx="1886487" cy="176999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78961" y="3777732"/>
            <a:ext cx="2592000" cy="2592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427"/>
          <p:cNvSpPr/>
          <p:nvPr/>
        </p:nvSpPr>
        <p:spPr>
          <a:xfrm>
            <a:off x="539552" y="262743"/>
            <a:ext cx="8223448" cy="2734209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39552" y="262744"/>
            <a:ext cx="8134256" cy="2464614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GB" sz="2400" b="1" u="sng" dirty="0" smtClean="0">
                <a:solidFill>
                  <a:schemeClr val="tx2"/>
                </a:solidFill>
              </a:rPr>
              <a:t>Conclusions</a:t>
            </a:r>
            <a:endParaRPr lang="en-GB" sz="2000" b="1" u="sng" dirty="0">
              <a:solidFill>
                <a:schemeClr val="tx2"/>
              </a:solidFill>
            </a:endParaRPr>
          </a:p>
          <a:p>
            <a:r>
              <a:rPr lang="en-GB" sz="1800" dirty="0" smtClean="0"/>
              <a:t>Our novel stakeholder participatory method allowed us to:</a:t>
            </a:r>
          </a:p>
          <a:p>
            <a:pPr lvl="1"/>
            <a:r>
              <a:rPr lang="en-GB" sz="1600" dirty="0" smtClean="0"/>
              <a:t>Quantify differences in stakeholder preferences and understanding within a trade-off</a:t>
            </a:r>
          </a:p>
          <a:p>
            <a:pPr lvl="1"/>
            <a:r>
              <a:rPr lang="en-GB" sz="1600" dirty="0" smtClean="0"/>
              <a:t>Reveal potential sources </a:t>
            </a:r>
            <a:r>
              <a:rPr lang="en-GB" sz="1600" dirty="0"/>
              <a:t>of conflict </a:t>
            </a:r>
            <a:r>
              <a:rPr lang="en-GB" sz="1600" dirty="0" smtClean="0"/>
              <a:t>and synergies between </a:t>
            </a:r>
            <a:r>
              <a:rPr lang="en-GB" sz="1600" dirty="0"/>
              <a:t>stakeholder groups</a:t>
            </a:r>
            <a:endParaRPr lang="en-GB" sz="1600" dirty="0" smtClean="0"/>
          </a:p>
          <a:p>
            <a:r>
              <a:rPr lang="en-GB" sz="1800" dirty="0" smtClean="0"/>
              <a:t>May be used as a tool to:</a:t>
            </a:r>
          </a:p>
          <a:p>
            <a:pPr lvl="1"/>
            <a:r>
              <a:rPr lang="en-GB" sz="1600" dirty="0" smtClean="0"/>
              <a:t>Facilitate understanding and decision-making across stakeholder groups </a:t>
            </a:r>
          </a:p>
          <a:p>
            <a:pPr lvl="1"/>
            <a:r>
              <a:rPr lang="en-GB" sz="1600" dirty="0" smtClean="0"/>
              <a:t>Reduce misconceptions &amp; aid cooperation between stakeholders</a:t>
            </a:r>
          </a:p>
          <a:p>
            <a:endParaRPr lang="en-GB" sz="1800" dirty="0"/>
          </a:p>
        </p:txBody>
      </p:sp>
      <p:sp>
        <p:nvSpPr>
          <p:cNvPr id="17" name="Oval 16"/>
          <p:cNvSpPr/>
          <p:nvPr/>
        </p:nvSpPr>
        <p:spPr>
          <a:xfrm rot="20023168" flipH="1">
            <a:off x="71714" y="2778496"/>
            <a:ext cx="2016224" cy="2016000"/>
          </a:xfrm>
          <a:prstGeom prst="ellipse">
            <a:avLst/>
          </a:prstGeom>
          <a:blipFill dpi="0" rotWithShape="1">
            <a:blip r:embed="rId2" cstate="print">
              <a:lum bright="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66673" y="2714917"/>
            <a:ext cx="2016224" cy="2016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44710" y="4260020"/>
            <a:ext cx="2484000" cy="2484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891560" y="3534665"/>
            <a:ext cx="3204000" cy="3204000"/>
          </a:xfrm>
          <a:prstGeom prst="ellipse">
            <a:avLst/>
          </a:prstGeom>
          <a:blipFill dpi="0" rotWithShape="1">
            <a:blip r:embed="rId6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533" t="-8701" r="-5895" b="-241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858783" y="2436327"/>
            <a:ext cx="904217" cy="87926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383663" y="2145296"/>
            <a:ext cx="580290" cy="5820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84" y="0"/>
            <a:ext cx="10285888" cy="6858000"/>
          </a:xfrm>
          <a:prstGeom prst="rect">
            <a:avLst/>
          </a:prstGeom>
        </p:spPr>
      </p:pic>
      <p:sp>
        <p:nvSpPr>
          <p:cNvPr id="4" name="Shape 427"/>
          <p:cNvSpPr/>
          <p:nvPr/>
        </p:nvSpPr>
        <p:spPr>
          <a:xfrm>
            <a:off x="994790" y="531225"/>
            <a:ext cx="7075155" cy="2814321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en-GB" sz="2800" dirty="0">
              <a:latin typeface="Tw Cen MT" pitchFamily="34" charset="0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GB" sz="2800" dirty="0">
                <a:latin typeface="Tw Cen MT" pitchFamily="34" charset="0"/>
                <a:ea typeface="Arial"/>
                <a:cs typeface="Arial"/>
                <a:sym typeface="Arial"/>
              </a:rPr>
              <a:t>    </a:t>
            </a:r>
            <a:r>
              <a:rPr lang="en-GB" sz="2400" dirty="0">
                <a:latin typeface="Tw Cen MT" pitchFamily="34" charset="0"/>
                <a:ea typeface="Arial"/>
                <a:cs typeface="Arial"/>
                <a:sym typeface="Arial"/>
              </a:rPr>
              <a:t>@</a:t>
            </a:r>
            <a:r>
              <a:rPr lang="en-GB" sz="2400" dirty="0" err="1">
                <a:latin typeface="Tw Cen MT" pitchFamily="34" charset="0"/>
                <a:ea typeface="Arial"/>
                <a:cs typeface="Arial"/>
                <a:sym typeface="Arial"/>
              </a:rPr>
              <a:t>KathleenStosch</a:t>
            </a:r>
            <a:endParaRPr sz="2800" dirty="0">
              <a:latin typeface="Tw Cen MT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Shape 427"/>
          <p:cNvSpPr/>
          <p:nvPr/>
        </p:nvSpPr>
        <p:spPr>
          <a:xfrm>
            <a:off x="-735400" y="5513294"/>
            <a:ext cx="10592095" cy="1344706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5157" y="368850"/>
            <a:ext cx="6934419" cy="239312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400" dirty="0" smtClean="0">
                <a:solidFill>
                  <a:schemeClr val="tx1"/>
                </a:solidFill>
                <a:latin typeface="Tw Cen MT"/>
              </a:rPr>
              <a:t>Acknowledgements</a:t>
            </a:r>
            <a:endParaRPr lang="en-GB" sz="3400" dirty="0">
              <a:solidFill>
                <a:schemeClr val="tx1"/>
              </a:solidFill>
              <a:latin typeface="Tw Cen M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w Cen MT"/>
              </a:rPr>
              <a:t>David Oliver 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w Cen MT"/>
              </a:rPr>
              <a:t>Nils </a:t>
            </a:r>
            <a:r>
              <a:rPr lang="en-GB" sz="2400" dirty="0" err="1">
                <a:solidFill>
                  <a:schemeClr val="tx1"/>
                </a:solidFill>
                <a:latin typeface="Tw Cen MT"/>
              </a:rPr>
              <a:t>Bunnefeld</a:t>
            </a:r>
            <a:endParaRPr lang="en-GB" sz="2400" dirty="0">
              <a:solidFill>
                <a:schemeClr val="tx1"/>
              </a:solidFill>
              <a:latin typeface="Tw Cen MT"/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Tw Cen MT"/>
              </a:rPr>
              <a:t>Richard </a:t>
            </a:r>
            <a:r>
              <a:rPr lang="en-GB" sz="2400" dirty="0" err="1">
                <a:solidFill>
                  <a:schemeClr val="tx1"/>
                </a:solidFill>
                <a:latin typeface="Tw Cen MT"/>
              </a:rPr>
              <a:t>Quilliam</a:t>
            </a:r>
            <a:endParaRPr lang="en-GB" sz="2400" dirty="0">
              <a:solidFill>
                <a:schemeClr val="tx1"/>
              </a:solidFill>
              <a:latin typeface="Tw Cen MT"/>
            </a:endParaRPr>
          </a:p>
          <a:p>
            <a:pPr algn="ctr">
              <a:defRPr/>
            </a:pPr>
            <a:r>
              <a:rPr lang="en-GB" sz="2400" dirty="0" smtClean="0">
                <a:solidFill>
                  <a:schemeClr val="tx1"/>
                </a:solidFill>
                <a:latin typeface="Tw Cen MT"/>
              </a:rPr>
              <a:t>The Hydro Nation Team</a:t>
            </a:r>
            <a:endParaRPr lang="en-GB" sz="2400" dirty="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72" y="2818806"/>
            <a:ext cx="516148" cy="419806"/>
          </a:xfrm>
          <a:prstGeom prst="rect">
            <a:avLst/>
          </a:prstGeom>
        </p:spPr>
      </p:pic>
      <p:pic>
        <p:nvPicPr>
          <p:cNvPr id="13" name="Shape 242" descr="New HNS Logo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65532" y="5720280"/>
            <a:ext cx="2173441" cy="8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6" y="5622392"/>
            <a:ext cx="1407223" cy="1020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0" y="5720280"/>
            <a:ext cx="2048080" cy="824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4597"/>
          <a:stretch/>
        </p:blipFill>
        <p:spPr>
          <a:xfrm>
            <a:off x="6482585" y="5680645"/>
            <a:ext cx="2673051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6644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" y="332655"/>
            <a:ext cx="4185516" cy="2891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1" y="3429000"/>
            <a:ext cx="4179631" cy="2920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/>
          <a:stretch/>
        </p:blipFill>
        <p:spPr>
          <a:xfrm>
            <a:off x="4649892" y="332656"/>
            <a:ext cx="4179631" cy="2891087"/>
          </a:xfrm>
          <a:prstGeom prst="rect">
            <a:avLst/>
          </a:prstGeom>
        </p:spPr>
      </p:pic>
      <p:pic>
        <p:nvPicPr>
          <p:cNvPr id="6" name="Picture 2" descr="C:\Users\Kathleen\SkyDrive\BSc\Sem8\Drainage Basins\Practical 3\tab-fox1.jpg"/>
          <p:cNvPicPr>
            <a:picLocks noChangeAspect="1" noChangeArrowheads="1"/>
          </p:cNvPicPr>
          <p:nvPr/>
        </p:nvPicPr>
        <p:blipFill rotWithShape="1">
          <a:blip r:embed="rId6" cstate="print"/>
          <a:srcRect l="-238" t="10354" r="4435" b="317"/>
          <a:stretch/>
        </p:blipFill>
        <p:spPr bwMode="auto">
          <a:xfrm>
            <a:off x="4644008" y="3417030"/>
            <a:ext cx="4185515" cy="2932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4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" y="332655"/>
            <a:ext cx="4185516" cy="2891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1" y="3429000"/>
            <a:ext cx="4179631" cy="2920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/>
          <a:stretch/>
        </p:blipFill>
        <p:spPr>
          <a:xfrm>
            <a:off x="4649892" y="332656"/>
            <a:ext cx="4179631" cy="2891087"/>
          </a:xfrm>
          <a:prstGeom prst="rect">
            <a:avLst/>
          </a:prstGeom>
        </p:spPr>
      </p:pic>
      <p:pic>
        <p:nvPicPr>
          <p:cNvPr id="6" name="Picture 2" descr="C:\Users\Kathleen\SkyDrive\BSc\Sem8\Drainage Basins\Practical 3\tab-fox1.jpg"/>
          <p:cNvPicPr>
            <a:picLocks noChangeAspect="1" noChangeArrowheads="1"/>
          </p:cNvPicPr>
          <p:nvPr/>
        </p:nvPicPr>
        <p:blipFill rotWithShape="1">
          <a:blip r:embed="rId6" cstate="print"/>
          <a:srcRect l="-238" t="10354" r="4435" b="317"/>
          <a:stretch/>
        </p:blipFill>
        <p:spPr bwMode="auto">
          <a:xfrm>
            <a:off x="4644008" y="3417030"/>
            <a:ext cx="4185515" cy="2932224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27584" y="1484784"/>
            <a:ext cx="7632848" cy="309634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u="sng" dirty="0" smtClean="0"/>
              <a:t>Aims</a:t>
            </a:r>
          </a:p>
          <a:p>
            <a:pPr marL="0" indent="0" algn="ctr">
              <a:buClrTx/>
              <a:buSzPct val="80000"/>
              <a:buNone/>
            </a:pPr>
            <a:r>
              <a:rPr lang="en-GB" sz="3000" dirty="0" smtClean="0"/>
              <a:t>Quantify stakeholder understanding of ecosystem service benefits, trade-offs &amp; conflict</a:t>
            </a:r>
          </a:p>
          <a:p>
            <a:pPr marL="0" indent="0" algn="ctr">
              <a:buClrTx/>
              <a:buSzPct val="80000"/>
              <a:buNone/>
            </a:pPr>
            <a:endParaRPr lang="en-GB" sz="800" dirty="0" smtClean="0"/>
          </a:p>
          <a:p>
            <a:pPr marL="0" indent="0" algn="ctr">
              <a:buClrTx/>
              <a:buSzPct val="80000"/>
              <a:buNone/>
            </a:pPr>
            <a:r>
              <a:rPr lang="en-GB" sz="3000" dirty="0" smtClean="0"/>
              <a:t>Promote integrated decision-making across multiple stakeholder groups</a:t>
            </a:r>
          </a:p>
          <a:p>
            <a:endParaRPr lang="en-GB" sz="4000" dirty="0"/>
          </a:p>
          <a:p>
            <a:endParaRPr lang="en-GB" sz="3200" dirty="0"/>
          </a:p>
          <a:p>
            <a:pPr lvl="1">
              <a:buFont typeface="Wingdings 2"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5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87" y="0"/>
            <a:ext cx="485321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24882" y="2857281"/>
            <a:ext cx="63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4408" y="3645024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South</a:t>
            </a:r>
          </a:p>
          <a:p>
            <a:r>
              <a:rPr lang="en-GB" b="1" dirty="0"/>
              <a:t>Esk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2280" y="5136033"/>
            <a:ext cx="50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Ayr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551" y="267362"/>
            <a:ext cx="4941783" cy="2196000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Trade-off analysis survey</a:t>
            </a:r>
          </a:p>
          <a:p>
            <a:pPr algn="ctr"/>
            <a:r>
              <a:rPr lang="en-GB" sz="2000" b="1" dirty="0" smtClean="0"/>
              <a:t>Responses by 43 stakeholders from:</a:t>
            </a:r>
          </a:p>
          <a:p>
            <a:pPr algn="ctr"/>
            <a:endParaRPr lang="en-GB" sz="400" b="1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000" b="1" dirty="0" smtClean="0"/>
              <a:t>Environmental regulator staff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000" b="1" dirty="0" smtClean="0"/>
              <a:t>Catchment scientists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000" b="1" dirty="0" smtClean="0"/>
              <a:t>Farm advisors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000" b="1" dirty="0" smtClean="0"/>
              <a:t>Water industry staff</a:t>
            </a:r>
          </a:p>
        </p:txBody>
      </p:sp>
      <p:sp>
        <p:nvSpPr>
          <p:cNvPr id="17" name="Oval 16"/>
          <p:cNvSpPr/>
          <p:nvPr/>
        </p:nvSpPr>
        <p:spPr>
          <a:xfrm>
            <a:off x="588140" y="2564904"/>
            <a:ext cx="4055868" cy="405327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870" t="-3776" r="-34277" b="-2070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198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thleen\Desktop\Capture 6.jpg"/>
          <p:cNvPicPr/>
          <p:nvPr/>
        </p:nvPicPr>
        <p:blipFill>
          <a:blip r:embed="rId2" cstate="print">
            <a:grayscl/>
          </a:blip>
          <a:srcRect l="33153"/>
          <a:stretch>
            <a:fillRect/>
          </a:stretch>
        </p:blipFill>
        <p:spPr bwMode="auto">
          <a:xfrm>
            <a:off x="1284784" y="620688"/>
            <a:ext cx="7019777" cy="523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95736" y="404664"/>
            <a:ext cx="2376264" cy="800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79712" y="3131575"/>
            <a:ext cx="2376264" cy="800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52120" y="3131575"/>
            <a:ext cx="2376264" cy="800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99193" y="620688"/>
            <a:ext cx="2376264" cy="800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3843" y="428858"/>
            <a:ext cx="1080121" cy="510778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Linear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3781" y="432323"/>
            <a:ext cx="2582595" cy="510778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Exponential decay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00239" y="3276422"/>
            <a:ext cx="1974171" cy="510778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Logistic decay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1776" y="3276422"/>
            <a:ext cx="2304256" cy="510778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Threshold curve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368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95155" y="2156892"/>
            <a:ext cx="4303862" cy="2761194"/>
          </a:xfrm>
          <a:custGeom>
            <a:avLst/>
            <a:gdLst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3" fmla="*/ 1108213 w 2216426"/>
              <a:gd name="connsiteY3" fmla="*/ 1063487 h 2126974"/>
              <a:gd name="connsiteX4" fmla="*/ 1108214 w 2216426"/>
              <a:gd name="connsiteY4" fmla="*/ 0 h 2126974"/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361844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260800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81903 w 1108213"/>
              <a:gd name="connsiteY1" fmla="*/ 608487 h 1063490"/>
              <a:gd name="connsiteX2" fmla="*/ 1108213 w 1108213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56935 w 1108213"/>
              <a:gd name="connsiteY1" fmla="*/ 891794 h 1063490"/>
              <a:gd name="connsiteX2" fmla="*/ 1108213 w 1108213"/>
              <a:gd name="connsiteY2" fmla="*/ 1063490 h 1063490"/>
              <a:gd name="connsiteX0" fmla="*/ 1 w 1113031"/>
              <a:gd name="connsiteY0" fmla="*/ 0 h 1063490"/>
              <a:gd name="connsiteX1" fmla="*/ 767325 w 1113031"/>
              <a:gd name="connsiteY1" fmla="*/ 296165 h 1063490"/>
              <a:gd name="connsiteX2" fmla="*/ 1108213 w 1113031"/>
              <a:gd name="connsiteY2" fmla="*/ 1063490 h 1063490"/>
              <a:gd name="connsiteX3" fmla="*/ 0 w 1113031"/>
              <a:gd name="connsiteY3" fmla="*/ 1063487 h 1063490"/>
              <a:gd name="connsiteX4" fmla="*/ 1 w 1113031"/>
              <a:gd name="connsiteY4" fmla="*/ 0 h 1063490"/>
              <a:gd name="connsiteX0" fmla="*/ 1 w 1113031"/>
              <a:gd name="connsiteY0" fmla="*/ 0 h 1063490"/>
              <a:gd name="connsiteX1" fmla="*/ 656935 w 1113031"/>
              <a:gd name="connsiteY1" fmla="*/ 891794 h 1063490"/>
              <a:gd name="connsiteX2" fmla="*/ 1066128 w 1113031"/>
              <a:gd name="connsiteY2" fmla="*/ 1037506 h 1063490"/>
              <a:gd name="connsiteX3" fmla="*/ 1108213 w 1113031"/>
              <a:gd name="connsiteY3" fmla="*/ 1063490 h 1063490"/>
              <a:gd name="connsiteX0" fmla="*/ 1 w 1113031"/>
              <a:gd name="connsiteY0" fmla="*/ 0 h 1063490"/>
              <a:gd name="connsiteX1" fmla="*/ 767325 w 1113031"/>
              <a:gd name="connsiteY1" fmla="*/ 296165 h 1063490"/>
              <a:gd name="connsiteX2" fmla="*/ 1108213 w 1113031"/>
              <a:gd name="connsiteY2" fmla="*/ 1063490 h 1063490"/>
              <a:gd name="connsiteX3" fmla="*/ 0 w 1113031"/>
              <a:gd name="connsiteY3" fmla="*/ 1063487 h 1063490"/>
              <a:gd name="connsiteX4" fmla="*/ 1 w 1113031"/>
              <a:gd name="connsiteY4" fmla="*/ 0 h 1063490"/>
              <a:gd name="connsiteX0" fmla="*/ 1 w 1113031"/>
              <a:gd name="connsiteY0" fmla="*/ 0 h 1063490"/>
              <a:gd name="connsiteX1" fmla="*/ 351115 w 1113031"/>
              <a:gd name="connsiteY1" fmla="*/ 196435 h 1063490"/>
              <a:gd name="connsiteX2" fmla="*/ 656935 w 1113031"/>
              <a:gd name="connsiteY2" fmla="*/ 891794 h 1063490"/>
              <a:gd name="connsiteX3" fmla="*/ 1066128 w 1113031"/>
              <a:gd name="connsiteY3" fmla="*/ 1037506 h 1063490"/>
              <a:gd name="connsiteX4" fmla="*/ 1108213 w 1113031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50950 w 1108213"/>
              <a:gd name="connsiteY3" fmla="*/ 104086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950950 w 1108213"/>
              <a:gd name="connsiteY3" fmla="*/ 104086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842682 w 1108213"/>
              <a:gd name="connsiteY3" fmla="*/ 100061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842682 w 1108213"/>
              <a:gd name="connsiteY3" fmla="*/ 1017381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804411 w 1108213"/>
              <a:gd name="connsiteY2" fmla="*/ 927921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04411 w 1108213"/>
              <a:gd name="connsiteY2" fmla="*/ 927921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32966 w 1108213"/>
              <a:gd name="connsiteY2" fmla="*/ 92058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39685 w 1108213"/>
              <a:gd name="connsiteY2" fmla="*/ 874115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68240 w 1108213"/>
              <a:gd name="connsiteY2" fmla="*/ 85210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68240 w 1108213"/>
              <a:gd name="connsiteY2" fmla="*/ 85210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88396 w 1108213"/>
              <a:gd name="connsiteY2" fmla="*/ 83987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901834 w 1108213"/>
              <a:gd name="connsiteY2" fmla="*/ 89123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906873 w 1108213"/>
              <a:gd name="connsiteY2" fmla="*/ 957269 h 1063490"/>
              <a:gd name="connsiteX3" fmla="*/ 1108213 w 1108213"/>
              <a:gd name="connsiteY3" fmla="*/ 1063490 h 1063490"/>
              <a:gd name="connsiteX0" fmla="*/ 1 w 1138447"/>
              <a:gd name="connsiteY0" fmla="*/ 0 h 1063490"/>
              <a:gd name="connsiteX1" fmla="*/ 767325 w 1138447"/>
              <a:gd name="connsiteY1" fmla="*/ 296165 h 1063490"/>
              <a:gd name="connsiteX2" fmla="*/ 1108213 w 1138447"/>
              <a:gd name="connsiteY2" fmla="*/ 1063490 h 1063490"/>
              <a:gd name="connsiteX3" fmla="*/ 0 w 1138447"/>
              <a:gd name="connsiteY3" fmla="*/ 1063487 h 1063490"/>
              <a:gd name="connsiteX4" fmla="*/ 1 w 1138447"/>
              <a:gd name="connsiteY4" fmla="*/ 0 h 1063490"/>
              <a:gd name="connsiteX0" fmla="*/ 1 w 1138447"/>
              <a:gd name="connsiteY0" fmla="*/ 0 h 1063490"/>
              <a:gd name="connsiteX1" fmla="*/ 574513 w 1138447"/>
              <a:gd name="connsiteY1" fmla="*/ 277144 h 1063490"/>
              <a:gd name="connsiteX2" fmla="*/ 906873 w 1138447"/>
              <a:gd name="connsiteY2" fmla="*/ 957269 h 1063490"/>
              <a:gd name="connsiteX3" fmla="*/ 1138447 w 1138447"/>
              <a:gd name="connsiteY3" fmla="*/ 1058599 h 1063490"/>
              <a:gd name="connsiteX0" fmla="*/ 1 w 1138447"/>
              <a:gd name="connsiteY0" fmla="*/ 0 h 1063490"/>
              <a:gd name="connsiteX1" fmla="*/ 767325 w 1138447"/>
              <a:gd name="connsiteY1" fmla="*/ 296165 h 1063490"/>
              <a:gd name="connsiteX2" fmla="*/ 1108213 w 1138447"/>
              <a:gd name="connsiteY2" fmla="*/ 1063490 h 1063490"/>
              <a:gd name="connsiteX3" fmla="*/ 0 w 1138447"/>
              <a:gd name="connsiteY3" fmla="*/ 1063487 h 1063490"/>
              <a:gd name="connsiteX4" fmla="*/ 1 w 1138447"/>
              <a:gd name="connsiteY4" fmla="*/ 0 h 1063490"/>
              <a:gd name="connsiteX0" fmla="*/ 1 w 1138447"/>
              <a:gd name="connsiteY0" fmla="*/ 0 h 1063490"/>
              <a:gd name="connsiteX1" fmla="*/ 574513 w 1138447"/>
              <a:gd name="connsiteY1" fmla="*/ 277144 h 1063490"/>
              <a:gd name="connsiteX2" fmla="*/ 925350 w 1138447"/>
              <a:gd name="connsiteY2" fmla="*/ 940149 h 1063490"/>
              <a:gd name="connsiteX3" fmla="*/ 1138447 w 1138447"/>
              <a:gd name="connsiteY3" fmla="*/ 1058599 h 10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47" h="1063490" stroke="0" extrusionOk="0">
                <a:moveTo>
                  <a:pt x="1" y="0"/>
                </a:moveTo>
                <a:cubicBezTo>
                  <a:pt x="286018" y="0"/>
                  <a:pt x="560959" y="106120"/>
                  <a:pt x="767325" y="296165"/>
                </a:cubicBezTo>
                <a:cubicBezTo>
                  <a:pt x="985102" y="496719"/>
                  <a:pt x="1108214" y="773839"/>
                  <a:pt x="1108213" y="1063490"/>
                </a:cubicBezTo>
                <a:lnTo>
                  <a:pt x="0" y="1063487"/>
                </a:lnTo>
                <a:cubicBezTo>
                  <a:pt x="0" y="708991"/>
                  <a:pt x="1" y="354496"/>
                  <a:pt x="1" y="0"/>
                </a:cubicBezTo>
                <a:close/>
              </a:path>
              <a:path w="1138447" h="1063490" fill="none">
                <a:moveTo>
                  <a:pt x="1" y="0"/>
                </a:moveTo>
                <a:cubicBezTo>
                  <a:pt x="47486" y="37166"/>
                  <a:pt x="420288" y="120453"/>
                  <a:pt x="574513" y="277144"/>
                </a:cubicBezTo>
                <a:cubicBezTo>
                  <a:pt x="728738" y="433835"/>
                  <a:pt x="763233" y="757928"/>
                  <a:pt x="925350" y="940149"/>
                </a:cubicBezTo>
                <a:cubicBezTo>
                  <a:pt x="959150" y="979491"/>
                  <a:pt x="1037712" y="1018636"/>
                  <a:pt x="1138447" y="1058599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61866" y="2401343"/>
            <a:ext cx="292464" cy="3082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Oval 5"/>
          <p:cNvSpPr/>
          <p:nvPr/>
        </p:nvSpPr>
        <p:spPr>
          <a:xfrm>
            <a:off x="4176174" y="2386916"/>
            <a:ext cx="459214" cy="45891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Freeform 6"/>
          <p:cNvSpPr/>
          <p:nvPr/>
        </p:nvSpPr>
        <p:spPr>
          <a:xfrm>
            <a:off x="2819784" y="2186461"/>
            <a:ext cx="4189564" cy="2761196"/>
          </a:xfrm>
          <a:custGeom>
            <a:avLst/>
            <a:gdLst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3" fmla="*/ 1108213 w 2216426"/>
              <a:gd name="connsiteY3" fmla="*/ 1063487 h 2126974"/>
              <a:gd name="connsiteX4" fmla="*/ 1108214 w 2216426"/>
              <a:gd name="connsiteY4" fmla="*/ 0 h 2126974"/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361844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260800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698832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674673 w 1108214"/>
              <a:gd name="connsiteY1" fmla="*/ 351727 h 1063490"/>
              <a:gd name="connsiteX2" fmla="*/ 1108213 w 1108214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29022 w 1108213"/>
              <a:gd name="connsiteY1" fmla="*/ 984743 h 1063490"/>
              <a:gd name="connsiteX2" fmla="*/ 1108213 w 1108213"/>
              <a:gd name="connsiteY2" fmla="*/ 1063490 h 1063490"/>
              <a:gd name="connsiteX0" fmla="*/ 1 w 1108213"/>
              <a:gd name="connsiteY0" fmla="*/ 0 h 1077154"/>
              <a:gd name="connsiteX1" fmla="*/ 767325 w 1108213"/>
              <a:gd name="connsiteY1" fmla="*/ 296165 h 1077154"/>
              <a:gd name="connsiteX2" fmla="*/ 1108213 w 1108213"/>
              <a:gd name="connsiteY2" fmla="*/ 1063490 h 1077154"/>
              <a:gd name="connsiteX3" fmla="*/ 0 w 1108213"/>
              <a:gd name="connsiteY3" fmla="*/ 1063487 h 1077154"/>
              <a:gd name="connsiteX4" fmla="*/ 1 w 1108213"/>
              <a:gd name="connsiteY4" fmla="*/ 0 h 1077154"/>
              <a:gd name="connsiteX0" fmla="*/ 1 w 1108213"/>
              <a:gd name="connsiteY0" fmla="*/ 0 h 1077154"/>
              <a:gd name="connsiteX1" fmla="*/ 529022 w 1108213"/>
              <a:gd name="connsiteY1" fmla="*/ 984743 h 1077154"/>
              <a:gd name="connsiteX2" fmla="*/ 956544 w 1108213"/>
              <a:gd name="connsiteY2" fmla="*/ 1057888 h 1077154"/>
              <a:gd name="connsiteX3" fmla="*/ 1108213 w 1108213"/>
              <a:gd name="connsiteY3" fmla="*/ 1063490 h 1077154"/>
              <a:gd name="connsiteX0" fmla="*/ 1 w 1108213"/>
              <a:gd name="connsiteY0" fmla="*/ 0 h 1085018"/>
              <a:gd name="connsiteX1" fmla="*/ 767325 w 1108213"/>
              <a:gd name="connsiteY1" fmla="*/ 296165 h 1085018"/>
              <a:gd name="connsiteX2" fmla="*/ 1108213 w 1108213"/>
              <a:gd name="connsiteY2" fmla="*/ 1063490 h 1085018"/>
              <a:gd name="connsiteX3" fmla="*/ 0 w 1108213"/>
              <a:gd name="connsiteY3" fmla="*/ 1063487 h 1085018"/>
              <a:gd name="connsiteX4" fmla="*/ 1 w 1108213"/>
              <a:gd name="connsiteY4" fmla="*/ 0 h 1085018"/>
              <a:gd name="connsiteX0" fmla="*/ 1 w 1108213"/>
              <a:gd name="connsiteY0" fmla="*/ 0 h 1085018"/>
              <a:gd name="connsiteX1" fmla="*/ 529022 w 1108213"/>
              <a:gd name="connsiteY1" fmla="*/ 984743 h 1085018"/>
              <a:gd name="connsiteX2" fmla="*/ 956544 w 1108213"/>
              <a:gd name="connsiteY2" fmla="*/ 1057888 h 1085018"/>
              <a:gd name="connsiteX3" fmla="*/ 1108213 w 1108213"/>
              <a:gd name="connsiteY3" fmla="*/ 1063490 h 1085018"/>
              <a:gd name="connsiteX0" fmla="*/ 1 w 1108213"/>
              <a:gd name="connsiteY0" fmla="*/ 0 h 1085018"/>
              <a:gd name="connsiteX1" fmla="*/ 767325 w 1108213"/>
              <a:gd name="connsiteY1" fmla="*/ 296165 h 1085018"/>
              <a:gd name="connsiteX2" fmla="*/ 1108213 w 1108213"/>
              <a:gd name="connsiteY2" fmla="*/ 1063490 h 1085018"/>
              <a:gd name="connsiteX3" fmla="*/ 0 w 1108213"/>
              <a:gd name="connsiteY3" fmla="*/ 1063487 h 1085018"/>
              <a:gd name="connsiteX4" fmla="*/ 1 w 1108213"/>
              <a:gd name="connsiteY4" fmla="*/ 0 h 1085018"/>
              <a:gd name="connsiteX0" fmla="*/ 1 w 1108213"/>
              <a:gd name="connsiteY0" fmla="*/ 0 h 1085018"/>
              <a:gd name="connsiteX1" fmla="*/ 529022 w 1108213"/>
              <a:gd name="connsiteY1" fmla="*/ 984743 h 1085018"/>
              <a:gd name="connsiteX2" fmla="*/ 956544 w 1108213"/>
              <a:gd name="connsiteY2" fmla="*/ 1057888 h 1085018"/>
              <a:gd name="connsiteX3" fmla="*/ 1108213 w 1108213"/>
              <a:gd name="connsiteY3" fmla="*/ 1063490 h 1085018"/>
              <a:gd name="connsiteX0" fmla="*/ 1 w 1108213"/>
              <a:gd name="connsiteY0" fmla="*/ 0 h 1083831"/>
              <a:gd name="connsiteX1" fmla="*/ 767325 w 1108213"/>
              <a:gd name="connsiteY1" fmla="*/ 296165 h 1083831"/>
              <a:gd name="connsiteX2" fmla="*/ 1108213 w 1108213"/>
              <a:gd name="connsiteY2" fmla="*/ 1063490 h 1083831"/>
              <a:gd name="connsiteX3" fmla="*/ 0 w 1108213"/>
              <a:gd name="connsiteY3" fmla="*/ 1063487 h 1083831"/>
              <a:gd name="connsiteX4" fmla="*/ 1 w 1108213"/>
              <a:gd name="connsiteY4" fmla="*/ 0 h 1083831"/>
              <a:gd name="connsiteX0" fmla="*/ 1 w 1108213"/>
              <a:gd name="connsiteY0" fmla="*/ 0 h 1083831"/>
              <a:gd name="connsiteX1" fmla="*/ 529022 w 1108213"/>
              <a:gd name="connsiteY1" fmla="*/ 984743 h 1083831"/>
              <a:gd name="connsiteX2" fmla="*/ 771170 w 1108213"/>
              <a:gd name="connsiteY2" fmla="*/ 1053461 h 1083831"/>
              <a:gd name="connsiteX3" fmla="*/ 956544 w 1108213"/>
              <a:gd name="connsiteY3" fmla="*/ 1057888 h 1083831"/>
              <a:gd name="connsiteX4" fmla="*/ 1108213 w 1108213"/>
              <a:gd name="connsiteY4" fmla="*/ 1063490 h 1083831"/>
              <a:gd name="connsiteX0" fmla="*/ 1 w 1108213"/>
              <a:gd name="connsiteY0" fmla="*/ 0 h 1083831"/>
              <a:gd name="connsiteX1" fmla="*/ 767325 w 1108213"/>
              <a:gd name="connsiteY1" fmla="*/ 296165 h 1083831"/>
              <a:gd name="connsiteX2" fmla="*/ 1108213 w 1108213"/>
              <a:gd name="connsiteY2" fmla="*/ 1063490 h 1083831"/>
              <a:gd name="connsiteX3" fmla="*/ 0 w 1108213"/>
              <a:gd name="connsiteY3" fmla="*/ 1063487 h 1083831"/>
              <a:gd name="connsiteX4" fmla="*/ 1 w 1108213"/>
              <a:gd name="connsiteY4" fmla="*/ 0 h 1083831"/>
              <a:gd name="connsiteX0" fmla="*/ 1 w 1108213"/>
              <a:gd name="connsiteY0" fmla="*/ 0 h 1083831"/>
              <a:gd name="connsiteX1" fmla="*/ 529022 w 1108213"/>
              <a:gd name="connsiteY1" fmla="*/ 984743 h 1083831"/>
              <a:gd name="connsiteX2" fmla="*/ 771170 w 1108213"/>
              <a:gd name="connsiteY2" fmla="*/ 1053461 h 1083831"/>
              <a:gd name="connsiteX3" fmla="*/ 956544 w 1108213"/>
              <a:gd name="connsiteY3" fmla="*/ 1057888 h 1083831"/>
              <a:gd name="connsiteX4" fmla="*/ 1108213 w 1108213"/>
              <a:gd name="connsiteY4" fmla="*/ 1063490 h 1083831"/>
              <a:gd name="connsiteX0" fmla="*/ 1 w 1108213"/>
              <a:gd name="connsiteY0" fmla="*/ 0 h 1085244"/>
              <a:gd name="connsiteX1" fmla="*/ 767325 w 1108213"/>
              <a:gd name="connsiteY1" fmla="*/ 296165 h 1085244"/>
              <a:gd name="connsiteX2" fmla="*/ 1108213 w 1108213"/>
              <a:gd name="connsiteY2" fmla="*/ 1063490 h 1085244"/>
              <a:gd name="connsiteX3" fmla="*/ 0 w 1108213"/>
              <a:gd name="connsiteY3" fmla="*/ 1063487 h 1085244"/>
              <a:gd name="connsiteX4" fmla="*/ 1 w 1108213"/>
              <a:gd name="connsiteY4" fmla="*/ 0 h 1085244"/>
              <a:gd name="connsiteX0" fmla="*/ 1 w 1108213"/>
              <a:gd name="connsiteY0" fmla="*/ 0 h 1085244"/>
              <a:gd name="connsiteX1" fmla="*/ 529022 w 1108213"/>
              <a:gd name="connsiteY1" fmla="*/ 984743 h 1085244"/>
              <a:gd name="connsiteX2" fmla="*/ 771170 w 1108213"/>
              <a:gd name="connsiteY2" fmla="*/ 1053461 h 1085244"/>
              <a:gd name="connsiteX3" fmla="*/ 956544 w 1108213"/>
              <a:gd name="connsiteY3" fmla="*/ 1057888 h 1085244"/>
              <a:gd name="connsiteX4" fmla="*/ 1108213 w 1108213"/>
              <a:gd name="connsiteY4" fmla="*/ 1063490 h 1085244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02540 w 1108213"/>
              <a:gd name="connsiteY1" fmla="*/ 874076 h 1063490"/>
              <a:gd name="connsiteX2" fmla="*/ 771170 w 1108213"/>
              <a:gd name="connsiteY2" fmla="*/ 1053461 h 1063490"/>
              <a:gd name="connsiteX3" fmla="*/ 956544 w 1108213"/>
              <a:gd name="connsiteY3" fmla="*/ 1057888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268013 w 1108213"/>
              <a:gd name="connsiteY1" fmla="*/ 261084 h 1063490"/>
              <a:gd name="connsiteX2" fmla="*/ 502540 w 1108213"/>
              <a:gd name="connsiteY2" fmla="*/ 874076 h 1063490"/>
              <a:gd name="connsiteX3" fmla="*/ 771170 w 1108213"/>
              <a:gd name="connsiteY3" fmla="*/ 1053461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268013 w 1108213"/>
              <a:gd name="connsiteY1" fmla="*/ 261084 h 1063490"/>
              <a:gd name="connsiteX2" fmla="*/ 571407 w 1108213"/>
              <a:gd name="connsiteY2" fmla="*/ 896088 h 1063490"/>
              <a:gd name="connsiteX3" fmla="*/ 771170 w 1108213"/>
              <a:gd name="connsiteY3" fmla="*/ 1053461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571407 w 1108213"/>
              <a:gd name="connsiteY2" fmla="*/ 896088 h 1063490"/>
              <a:gd name="connsiteX3" fmla="*/ 771170 w 1108213"/>
              <a:gd name="connsiteY3" fmla="*/ 1053461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26837 w 1108213"/>
              <a:gd name="connsiteY2" fmla="*/ 874076 h 1063490"/>
              <a:gd name="connsiteX3" fmla="*/ 771170 w 1108213"/>
              <a:gd name="connsiteY3" fmla="*/ 1053461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26837 w 1108213"/>
              <a:gd name="connsiteY2" fmla="*/ 874076 h 1063490"/>
              <a:gd name="connsiteX3" fmla="*/ 766131 w 1108213"/>
              <a:gd name="connsiteY3" fmla="*/ 1060798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26837 w 1108213"/>
              <a:gd name="connsiteY2" fmla="*/ 874076 h 1063490"/>
              <a:gd name="connsiteX3" fmla="*/ 956544 w 1108213"/>
              <a:gd name="connsiteY3" fmla="*/ 1057888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26837 w 1108213"/>
              <a:gd name="connsiteY2" fmla="*/ 874076 h 1063490"/>
              <a:gd name="connsiteX3" fmla="*/ 959903 w 1108213"/>
              <a:gd name="connsiteY3" fmla="*/ 1048105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26837 w 1108213"/>
              <a:gd name="connsiteY2" fmla="*/ 874076 h 1063490"/>
              <a:gd name="connsiteX3" fmla="*/ 959903 w 1108213"/>
              <a:gd name="connsiteY3" fmla="*/ 1048105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414146 w 1108213"/>
              <a:gd name="connsiteY1" fmla="*/ 376034 h 1063490"/>
              <a:gd name="connsiteX2" fmla="*/ 655392 w 1108213"/>
              <a:gd name="connsiteY2" fmla="*/ 874076 h 1063490"/>
              <a:gd name="connsiteX3" fmla="*/ 959903 w 1108213"/>
              <a:gd name="connsiteY3" fmla="*/ 1048105 h 1063490"/>
              <a:gd name="connsiteX4" fmla="*/ 1108213 w 1108213"/>
              <a:gd name="connsiteY4" fmla="*/ 1063490 h 10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213" h="1063490" stroke="0" extrusionOk="0">
                <a:moveTo>
                  <a:pt x="1" y="0"/>
                </a:moveTo>
                <a:cubicBezTo>
                  <a:pt x="286018" y="0"/>
                  <a:pt x="560959" y="106120"/>
                  <a:pt x="767325" y="296165"/>
                </a:cubicBezTo>
                <a:cubicBezTo>
                  <a:pt x="985102" y="496719"/>
                  <a:pt x="1108214" y="773839"/>
                  <a:pt x="1108213" y="1063490"/>
                </a:cubicBezTo>
                <a:lnTo>
                  <a:pt x="0" y="1063487"/>
                </a:lnTo>
                <a:cubicBezTo>
                  <a:pt x="0" y="708991"/>
                  <a:pt x="1" y="354496"/>
                  <a:pt x="1" y="0"/>
                </a:cubicBezTo>
                <a:close/>
              </a:path>
              <a:path w="1108213" h="1063490" fill="none">
                <a:moveTo>
                  <a:pt x="1" y="0"/>
                </a:moveTo>
                <a:cubicBezTo>
                  <a:pt x="39520" y="42039"/>
                  <a:pt x="304914" y="230355"/>
                  <a:pt x="414146" y="376034"/>
                </a:cubicBezTo>
                <a:cubicBezTo>
                  <a:pt x="523378" y="521713"/>
                  <a:pt x="566383" y="740538"/>
                  <a:pt x="655392" y="874076"/>
                </a:cubicBezTo>
                <a:cubicBezTo>
                  <a:pt x="745792" y="987718"/>
                  <a:pt x="881354" y="1023873"/>
                  <a:pt x="959903" y="1048105"/>
                </a:cubicBezTo>
                <a:cubicBezTo>
                  <a:pt x="1065263" y="1047949"/>
                  <a:pt x="1083671" y="1047063"/>
                  <a:pt x="1108213" y="1063490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471832" y="1766845"/>
            <a:ext cx="5436065" cy="3143863"/>
          </a:xfrm>
          <a:custGeom>
            <a:avLst/>
            <a:gdLst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3" fmla="*/ 1108213 w 2216426"/>
              <a:gd name="connsiteY3" fmla="*/ 1063487 h 2126974"/>
              <a:gd name="connsiteX4" fmla="*/ 1108214 w 2216426"/>
              <a:gd name="connsiteY4" fmla="*/ 0 h 2126974"/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361844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260800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698832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674673 w 1108214"/>
              <a:gd name="connsiteY1" fmla="*/ 351727 h 1063490"/>
              <a:gd name="connsiteX2" fmla="*/ 1108213 w 1108214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29022 w 1108213"/>
              <a:gd name="connsiteY1" fmla="*/ 984743 h 1063490"/>
              <a:gd name="connsiteX2" fmla="*/ 1108213 w 1108213"/>
              <a:gd name="connsiteY2" fmla="*/ 1063490 h 1063490"/>
              <a:gd name="connsiteX0" fmla="*/ 1 w 1108213"/>
              <a:gd name="connsiteY0" fmla="*/ 0 h 1077154"/>
              <a:gd name="connsiteX1" fmla="*/ 767325 w 1108213"/>
              <a:gd name="connsiteY1" fmla="*/ 296165 h 1077154"/>
              <a:gd name="connsiteX2" fmla="*/ 1108213 w 1108213"/>
              <a:gd name="connsiteY2" fmla="*/ 1063490 h 1077154"/>
              <a:gd name="connsiteX3" fmla="*/ 0 w 1108213"/>
              <a:gd name="connsiteY3" fmla="*/ 1063487 h 1077154"/>
              <a:gd name="connsiteX4" fmla="*/ 1 w 1108213"/>
              <a:gd name="connsiteY4" fmla="*/ 0 h 1077154"/>
              <a:gd name="connsiteX0" fmla="*/ 1 w 1108213"/>
              <a:gd name="connsiteY0" fmla="*/ 0 h 1077154"/>
              <a:gd name="connsiteX1" fmla="*/ 529022 w 1108213"/>
              <a:gd name="connsiteY1" fmla="*/ 984743 h 1077154"/>
              <a:gd name="connsiteX2" fmla="*/ 956544 w 1108213"/>
              <a:gd name="connsiteY2" fmla="*/ 1057888 h 1077154"/>
              <a:gd name="connsiteX3" fmla="*/ 1108213 w 1108213"/>
              <a:gd name="connsiteY3" fmla="*/ 1063490 h 1077154"/>
              <a:gd name="connsiteX0" fmla="*/ 1 w 1108213"/>
              <a:gd name="connsiteY0" fmla="*/ 0 h 1085018"/>
              <a:gd name="connsiteX1" fmla="*/ 767325 w 1108213"/>
              <a:gd name="connsiteY1" fmla="*/ 296165 h 1085018"/>
              <a:gd name="connsiteX2" fmla="*/ 1108213 w 1108213"/>
              <a:gd name="connsiteY2" fmla="*/ 1063490 h 1085018"/>
              <a:gd name="connsiteX3" fmla="*/ 0 w 1108213"/>
              <a:gd name="connsiteY3" fmla="*/ 1063487 h 1085018"/>
              <a:gd name="connsiteX4" fmla="*/ 1 w 1108213"/>
              <a:gd name="connsiteY4" fmla="*/ 0 h 1085018"/>
              <a:gd name="connsiteX0" fmla="*/ 1 w 1108213"/>
              <a:gd name="connsiteY0" fmla="*/ 0 h 1085018"/>
              <a:gd name="connsiteX1" fmla="*/ 529022 w 1108213"/>
              <a:gd name="connsiteY1" fmla="*/ 984743 h 1085018"/>
              <a:gd name="connsiteX2" fmla="*/ 956544 w 1108213"/>
              <a:gd name="connsiteY2" fmla="*/ 1057888 h 1085018"/>
              <a:gd name="connsiteX3" fmla="*/ 1108213 w 1108213"/>
              <a:gd name="connsiteY3" fmla="*/ 1063490 h 1085018"/>
              <a:gd name="connsiteX0" fmla="*/ 1 w 1108213"/>
              <a:gd name="connsiteY0" fmla="*/ 0 h 1085018"/>
              <a:gd name="connsiteX1" fmla="*/ 767325 w 1108213"/>
              <a:gd name="connsiteY1" fmla="*/ 296165 h 1085018"/>
              <a:gd name="connsiteX2" fmla="*/ 1108213 w 1108213"/>
              <a:gd name="connsiteY2" fmla="*/ 1063490 h 1085018"/>
              <a:gd name="connsiteX3" fmla="*/ 0 w 1108213"/>
              <a:gd name="connsiteY3" fmla="*/ 1063487 h 1085018"/>
              <a:gd name="connsiteX4" fmla="*/ 1 w 1108213"/>
              <a:gd name="connsiteY4" fmla="*/ 0 h 1085018"/>
              <a:gd name="connsiteX0" fmla="*/ 1 w 1108213"/>
              <a:gd name="connsiteY0" fmla="*/ 0 h 1085018"/>
              <a:gd name="connsiteX1" fmla="*/ 529022 w 1108213"/>
              <a:gd name="connsiteY1" fmla="*/ 984743 h 1085018"/>
              <a:gd name="connsiteX2" fmla="*/ 956544 w 1108213"/>
              <a:gd name="connsiteY2" fmla="*/ 1057888 h 1085018"/>
              <a:gd name="connsiteX3" fmla="*/ 1108213 w 1108213"/>
              <a:gd name="connsiteY3" fmla="*/ 1063490 h 1085018"/>
              <a:gd name="connsiteX0" fmla="*/ 1 w 1108213"/>
              <a:gd name="connsiteY0" fmla="*/ 0 h 1083831"/>
              <a:gd name="connsiteX1" fmla="*/ 767325 w 1108213"/>
              <a:gd name="connsiteY1" fmla="*/ 296165 h 1083831"/>
              <a:gd name="connsiteX2" fmla="*/ 1108213 w 1108213"/>
              <a:gd name="connsiteY2" fmla="*/ 1063490 h 1083831"/>
              <a:gd name="connsiteX3" fmla="*/ 0 w 1108213"/>
              <a:gd name="connsiteY3" fmla="*/ 1063487 h 1083831"/>
              <a:gd name="connsiteX4" fmla="*/ 1 w 1108213"/>
              <a:gd name="connsiteY4" fmla="*/ 0 h 1083831"/>
              <a:gd name="connsiteX0" fmla="*/ 1 w 1108213"/>
              <a:gd name="connsiteY0" fmla="*/ 0 h 1083831"/>
              <a:gd name="connsiteX1" fmla="*/ 529022 w 1108213"/>
              <a:gd name="connsiteY1" fmla="*/ 984743 h 1083831"/>
              <a:gd name="connsiteX2" fmla="*/ 771170 w 1108213"/>
              <a:gd name="connsiteY2" fmla="*/ 1053461 h 1083831"/>
              <a:gd name="connsiteX3" fmla="*/ 956544 w 1108213"/>
              <a:gd name="connsiteY3" fmla="*/ 1057888 h 1083831"/>
              <a:gd name="connsiteX4" fmla="*/ 1108213 w 1108213"/>
              <a:gd name="connsiteY4" fmla="*/ 1063490 h 1083831"/>
              <a:gd name="connsiteX0" fmla="*/ 1 w 1108213"/>
              <a:gd name="connsiteY0" fmla="*/ 0 h 1083831"/>
              <a:gd name="connsiteX1" fmla="*/ 767325 w 1108213"/>
              <a:gd name="connsiteY1" fmla="*/ 296165 h 1083831"/>
              <a:gd name="connsiteX2" fmla="*/ 1108213 w 1108213"/>
              <a:gd name="connsiteY2" fmla="*/ 1063490 h 1083831"/>
              <a:gd name="connsiteX3" fmla="*/ 0 w 1108213"/>
              <a:gd name="connsiteY3" fmla="*/ 1063487 h 1083831"/>
              <a:gd name="connsiteX4" fmla="*/ 1 w 1108213"/>
              <a:gd name="connsiteY4" fmla="*/ 0 h 1083831"/>
              <a:gd name="connsiteX0" fmla="*/ 1 w 1108213"/>
              <a:gd name="connsiteY0" fmla="*/ 0 h 1083831"/>
              <a:gd name="connsiteX1" fmla="*/ 529022 w 1108213"/>
              <a:gd name="connsiteY1" fmla="*/ 984743 h 1083831"/>
              <a:gd name="connsiteX2" fmla="*/ 771170 w 1108213"/>
              <a:gd name="connsiteY2" fmla="*/ 1053461 h 1083831"/>
              <a:gd name="connsiteX3" fmla="*/ 956544 w 1108213"/>
              <a:gd name="connsiteY3" fmla="*/ 1057888 h 1083831"/>
              <a:gd name="connsiteX4" fmla="*/ 1108213 w 1108213"/>
              <a:gd name="connsiteY4" fmla="*/ 1063490 h 1083831"/>
              <a:gd name="connsiteX0" fmla="*/ 1 w 1108213"/>
              <a:gd name="connsiteY0" fmla="*/ 0 h 1085244"/>
              <a:gd name="connsiteX1" fmla="*/ 767325 w 1108213"/>
              <a:gd name="connsiteY1" fmla="*/ 296165 h 1085244"/>
              <a:gd name="connsiteX2" fmla="*/ 1108213 w 1108213"/>
              <a:gd name="connsiteY2" fmla="*/ 1063490 h 1085244"/>
              <a:gd name="connsiteX3" fmla="*/ 0 w 1108213"/>
              <a:gd name="connsiteY3" fmla="*/ 1063487 h 1085244"/>
              <a:gd name="connsiteX4" fmla="*/ 1 w 1108213"/>
              <a:gd name="connsiteY4" fmla="*/ 0 h 1085244"/>
              <a:gd name="connsiteX0" fmla="*/ 1 w 1108213"/>
              <a:gd name="connsiteY0" fmla="*/ 0 h 1085244"/>
              <a:gd name="connsiteX1" fmla="*/ 529022 w 1108213"/>
              <a:gd name="connsiteY1" fmla="*/ 984743 h 1085244"/>
              <a:gd name="connsiteX2" fmla="*/ 771170 w 1108213"/>
              <a:gd name="connsiteY2" fmla="*/ 1053461 h 1085244"/>
              <a:gd name="connsiteX3" fmla="*/ 956544 w 1108213"/>
              <a:gd name="connsiteY3" fmla="*/ 1057888 h 1085244"/>
              <a:gd name="connsiteX4" fmla="*/ 1108213 w 1108213"/>
              <a:gd name="connsiteY4" fmla="*/ 1063490 h 1085244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02540 w 1108213"/>
              <a:gd name="connsiteY1" fmla="*/ 874076 h 1063490"/>
              <a:gd name="connsiteX2" fmla="*/ 771170 w 1108213"/>
              <a:gd name="connsiteY2" fmla="*/ 1053461 h 1063490"/>
              <a:gd name="connsiteX3" fmla="*/ 956544 w 1108213"/>
              <a:gd name="connsiteY3" fmla="*/ 1057888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268013 w 1108213"/>
              <a:gd name="connsiteY1" fmla="*/ 261084 h 1063490"/>
              <a:gd name="connsiteX2" fmla="*/ 502540 w 1108213"/>
              <a:gd name="connsiteY2" fmla="*/ 874076 h 1063490"/>
              <a:gd name="connsiteX3" fmla="*/ 771170 w 1108213"/>
              <a:gd name="connsiteY3" fmla="*/ 1053461 h 1063490"/>
              <a:gd name="connsiteX4" fmla="*/ 956544 w 1108213"/>
              <a:gd name="connsiteY4" fmla="*/ 1057888 h 1063490"/>
              <a:gd name="connsiteX5" fmla="*/ 1108213 w 1108213"/>
              <a:gd name="connsiteY5" fmla="*/ 1063490 h 1063490"/>
              <a:gd name="connsiteX0" fmla="*/ 163305 w 1271517"/>
              <a:gd name="connsiteY0" fmla="*/ 0 h 1063490"/>
              <a:gd name="connsiteX1" fmla="*/ 930629 w 1271517"/>
              <a:gd name="connsiteY1" fmla="*/ 296165 h 1063490"/>
              <a:gd name="connsiteX2" fmla="*/ 1271517 w 1271517"/>
              <a:gd name="connsiteY2" fmla="*/ 1063490 h 1063490"/>
              <a:gd name="connsiteX3" fmla="*/ 163304 w 1271517"/>
              <a:gd name="connsiteY3" fmla="*/ 1063487 h 1063490"/>
              <a:gd name="connsiteX4" fmla="*/ 163305 w 1271517"/>
              <a:gd name="connsiteY4" fmla="*/ 0 h 1063490"/>
              <a:gd name="connsiteX0" fmla="*/ 0 w 1271517"/>
              <a:gd name="connsiteY0" fmla="*/ 106241 h 1063490"/>
              <a:gd name="connsiteX1" fmla="*/ 431317 w 1271517"/>
              <a:gd name="connsiteY1" fmla="*/ 261084 h 1063490"/>
              <a:gd name="connsiteX2" fmla="*/ 665844 w 1271517"/>
              <a:gd name="connsiteY2" fmla="*/ 874076 h 1063490"/>
              <a:gd name="connsiteX3" fmla="*/ 934474 w 1271517"/>
              <a:gd name="connsiteY3" fmla="*/ 1053461 h 1063490"/>
              <a:gd name="connsiteX4" fmla="*/ 1119848 w 1271517"/>
              <a:gd name="connsiteY4" fmla="*/ 1057888 h 1063490"/>
              <a:gd name="connsiteX5" fmla="*/ 1271517 w 1271517"/>
              <a:gd name="connsiteY5" fmla="*/ 1063490 h 1063490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34474 w 1271517"/>
              <a:gd name="connsiteY3" fmla="*/ 1053461 h 1191864"/>
              <a:gd name="connsiteX4" fmla="*/ 1119848 w 1271517"/>
              <a:gd name="connsiteY4" fmla="*/ 1057888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34474 w 1271517"/>
              <a:gd name="connsiteY3" fmla="*/ 1053461 h 1191864"/>
              <a:gd name="connsiteX4" fmla="*/ 1027161 w 1271517"/>
              <a:gd name="connsiteY4" fmla="*/ 110658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0021 h 1191864"/>
              <a:gd name="connsiteX4" fmla="*/ 1027161 w 1271517"/>
              <a:gd name="connsiteY4" fmla="*/ 110658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0021 h 1191864"/>
              <a:gd name="connsiteX4" fmla="*/ 1027161 w 1271517"/>
              <a:gd name="connsiteY4" fmla="*/ 110658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27161 w 1271517"/>
              <a:gd name="connsiteY4" fmla="*/ 110658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27161 w 1271517"/>
              <a:gd name="connsiteY4" fmla="*/ 110658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35988 w 1271517"/>
              <a:gd name="connsiteY4" fmla="*/ 1084449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35988 w 1271517"/>
              <a:gd name="connsiteY4" fmla="*/ 1111010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35988 w 1271517"/>
              <a:gd name="connsiteY4" fmla="*/ 1111010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35988 w 1271517"/>
              <a:gd name="connsiteY4" fmla="*/ 1115437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42099 w 1271517"/>
              <a:gd name="connsiteY4" fmla="*/ 112524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42099 w 1271517"/>
              <a:gd name="connsiteY4" fmla="*/ 1125242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916819 w 1271517"/>
              <a:gd name="connsiteY3" fmla="*/ 1088874 h 1191864"/>
              <a:gd name="connsiteX4" fmla="*/ 1042099 w 1271517"/>
              <a:gd name="connsiteY4" fmla="*/ 1131779 h 1191864"/>
              <a:gd name="connsiteX5" fmla="*/ 1156762 w 1271517"/>
              <a:gd name="connsiteY5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1042099 w 1271517"/>
              <a:gd name="connsiteY3" fmla="*/ 1131779 h 1191864"/>
              <a:gd name="connsiteX4" fmla="*/ 1156762 w 1271517"/>
              <a:gd name="connsiteY4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431317 w 1271517"/>
              <a:gd name="connsiteY1" fmla="*/ 261084 h 1191864"/>
              <a:gd name="connsiteX2" fmla="*/ 665844 w 1271517"/>
              <a:gd name="connsiteY2" fmla="*/ 874076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34316 w 1271517"/>
              <a:gd name="connsiteY1" fmla="*/ 289683 h 1191864"/>
              <a:gd name="connsiteX2" fmla="*/ 665844 w 1271517"/>
              <a:gd name="connsiteY2" fmla="*/ 874076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34316 w 1271517"/>
              <a:gd name="connsiteY1" fmla="*/ 289683 h 1191864"/>
              <a:gd name="connsiteX2" fmla="*/ 952505 w 1271517"/>
              <a:gd name="connsiteY2" fmla="*/ 795428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34316 w 1271517"/>
              <a:gd name="connsiteY1" fmla="*/ 289683 h 1191864"/>
              <a:gd name="connsiteX2" fmla="*/ 952505 w 1271517"/>
              <a:gd name="connsiteY2" fmla="*/ 795428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34316 w 1271517"/>
              <a:gd name="connsiteY1" fmla="*/ 289683 h 1191864"/>
              <a:gd name="connsiteX2" fmla="*/ 952505 w 1271517"/>
              <a:gd name="connsiteY2" fmla="*/ 795428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16493 w 1271517"/>
              <a:gd name="connsiteY1" fmla="*/ 303983 h 1191864"/>
              <a:gd name="connsiteX2" fmla="*/ 952505 w 1271517"/>
              <a:gd name="connsiteY2" fmla="*/ 795428 h 1191864"/>
              <a:gd name="connsiteX3" fmla="*/ 1156762 w 1271517"/>
              <a:gd name="connsiteY3" fmla="*/ 1191864 h 1191864"/>
              <a:gd name="connsiteX0" fmla="*/ 163305 w 1271517"/>
              <a:gd name="connsiteY0" fmla="*/ 0 h 1191864"/>
              <a:gd name="connsiteX1" fmla="*/ 930629 w 1271517"/>
              <a:gd name="connsiteY1" fmla="*/ 296165 h 1191864"/>
              <a:gd name="connsiteX2" fmla="*/ 1271517 w 1271517"/>
              <a:gd name="connsiteY2" fmla="*/ 1063490 h 1191864"/>
              <a:gd name="connsiteX3" fmla="*/ 163304 w 1271517"/>
              <a:gd name="connsiteY3" fmla="*/ 1063487 h 1191864"/>
              <a:gd name="connsiteX4" fmla="*/ 163305 w 1271517"/>
              <a:gd name="connsiteY4" fmla="*/ 0 h 1191864"/>
              <a:gd name="connsiteX0" fmla="*/ 0 w 1271517"/>
              <a:gd name="connsiteY0" fmla="*/ 106241 h 1191864"/>
              <a:gd name="connsiteX1" fmla="*/ 716493 w 1271517"/>
              <a:gd name="connsiteY1" fmla="*/ 303983 h 1191864"/>
              <a:gd name="connsiteX2" fmla="*/ 952505 w 1271517"/>
              <a:gd name="connsiteY2" fmla="*/ 828794 h 1191864"/>
              <a:gd name="connsiteX3" fmla="*/ 1156762 w 1271517"/>
              <a:gd name="connsiteY3" fmla="*/ 1191864 h 1191864"/>
              <a:gd name="connsiteX0" fmla="*/ 163305 w 1271517"/>
              <a:gd name="connsiteY0" fmla="*/ 0 h 1179948"/>
              <a:gd name="connsiteX1" fmla="*/ 930629 w 1271517"/>
              <a:gd name="connsiteY1" fmla="*/ 296165 h 1179948"/>
              <a:gd name="connsiteX2" fmla="*/ 1271517 w 1271517"/>
              <a:gd name="connsiteY2" fmla="*/ 1063490 h 1179948"/>
              <a:gd name="connsiteX3" fmla="*/ 163304 w 1271517"/>
              <a:gd name="connsiteY3" fmla="*/ 1063487 h 1179948"/>
              <a:gd name="connsiteX4" fmla="*/ 163305 w 1271517"/>
              <a:gd name="connsiteY4" fmla="*/ 0 h 1179948"/>
              <a:gd name="connsiteX0" fmla="*/ 0 w 1271517"/>
              <a:gd name="connsiteY0" fmla="*/ 106241 h 1179948"/>
              <a:gd name="connsiteX1" fmla="*/ 716493 w 1271517"/>
              <a:gd name="connsiteY1" fmla="*/ 303983 h 1179948"/>
              <a:gd name="connsiteX2" fmla="*/ 952505 w 1271517"/>
              <a:gd name="connsiteY2" fmla="*/ 828794 h 1179948"/>
              <a:gd name="connsiteX3" fmla="*/ 1097350 w 1271517"/>
              <a:gd name="connsiteY3" fmla="*/ 1179948 h 1179948"/>
              <a:gd name="connsiteX0" fmla="*/ 163305 w 1271517"/>
              <a:gd name="connsiteY0" fmla="*/ 0 h 1179948"/>
              <a:gd name="connsiteX1" fmla="*/ 930629 w 1271517"/>
              <a:gd name="connsiteY1" fmla="*/ 296165 h 1179948"/>
              <a:gd name="connsiteX2" fmla="*/ 1271517 w 1271517"/>
              <a:gd name="connsiteY2" fmla="*/ 1063490 h 1179948"/>
              <a:gd name="connsiteX3" fmla="*/ 163304 w 1271517"/>
              <a:gd name="connsiteY3" fmla="*/ 1063487 h 1179948"/>
              <a:gd name="connsiteX4" fmla="*/ 163305 w 1271517"/>
              <a:gd name="connsiteY4" fmla="*/ 0 h 1179948"/>
              <a:gd name="connsiteX0" fmla="*/ 0 w 1271517"/>
              <a:gd name="connsiteY0" fmla="*/ 106241 h 1179948"/>
              <a:gd name="connsiteX1" fmla="*/ 716493 w 1271517"/>
              <a:gd name="connsiteY1" fmla="*/ 303983 h 1179948"/>
              <a:gd name="connsiteX2" fmla="*/ 924285 w 1271517"/>
              <a:gd name="connsiteY2" fmla="*/ 866927 h 1179948"/>
              <a:gd name="connsiteX3" fmla="*/ 1097350 w 1271517"/>
              <a:gd name="connsiteY3" fmla="*/ 1179948 h 1179948"/>
              <a:gd name="connsiteX0" fmla="*/ 163305 w 1271517"/>
              <a:gd name="connsiteY0" fmla="*/ 0 h 1179948"/>
              <a:gd name="connsiteX1" fmla="*/ 930629 w 1271517"/>
              <a:gd name="connsiteY1" fmla="*/ 296165 h 1179948"/>
              <a:gd name="connsiteX2" fmla="*/ 1271517 w 1271517"/>
              <a:gd name="connsiteY2" fmla="*/ 1063490 h 1179948"/>
              <a:gd name="connsiteX3" fmla="*/ 163304 w 1271517"/>
              <a:gd name="connsiteY3" fmla="*/ 1063487 h 1179948"/>
              <a:gd name="connsiteX4" fmla="*/ 163305 w 1271517"/>
              <a:gd name="connsiteY4" fmla="*/ 0 h 1179948"/>
              <a:gd name="connsiteX0" fmla="*/ 0 w 1271517"/>
              <a:gd name="connsiteY0" fmla="*/ 106241 h 1179948"/>
              <a:gd name="connsiteX1" fmla="*/ 709067 w 1271517"/>
              <a:gd name="connsiteY1" fmla="*/ 318283 h 1179948"/>
              <a:gd name="connsiteX2" fmla="*/ 924285 w 1271517"/>
              <a:gd name="connsiteY2" fmla="*/ 866927 h 1179948"/>
              <a:gd name="connsiteX3" fmla="*/ 1097350 w 1271517"/>
              <a:gd name="connsiteY3" fmla="*/ 1179948 h 1179948"/>
              <a:gd name="connsiteX0" fmla="*/ 163305 w 1271517"/>
              <a:gd name="connsiteY0" fmla="*/ 0 h 1179948"/>
              <a:gd name="connsiteX1" fmla="*/ 930629 w 1271517"/>
              <a:gd name="connsiteY1" fmla="*/ 296165 h 1179948"/>
              <a:gd name="connsiteX2" fmla="*/ 1271517 w 1271517"/>
              <a:gd name="connsiteY2" fmla="*/ 1063490 h 1179948"/>
              <a:gd name="connsiteX3" fmla="*/ 163304 w 1271517"/>
              <a:gd name="connsiteY3" fmla="*/ 1063487 h 1179948"/>
              <a:gd name="connsiteX4" fmla="*/ 163305 w 1271517"/>
              <a:gd name="connsiteY4" fmla="*/ 0 h 1179948"/>
              <a:gd name="connsiteX0" fmla="*/ 0 w 1271517"/>
              <a:gd name="connsiteY0" fmla="*/ 106241 h 1179948"/>
              <a:gd name="connsiteX1" fmla="*/ 700155 w 1271517"/>
              <a:gd name="connsiteY1" fmla="*/ 318283 h 1179948"/>
              <a:gd name="connsiteX2" fmla="*/ 924285 w 1271517"/>
              <a:gd name="connsiteY2" fmla="*/ 866927 h 1179948"/>
              <a:gd name="connsiteX3" fmla="*/ 1097350 w 1271517"/>
              <a:gd name="connsiteY3" fmla="*/ 1179948 h 117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517" h="1179948" stroke="0" extrusionOk="0">
                <a:moveTo>
                  <a:pt x="163305" y="0"/>
                </a:moveTo>
                <a:cubicBezTo>
                  <a:pt x="449322" y="0"/>
                  <a:pt x="724263" y="106120"/>
                  <a:pt x="930629" y="296165"/>
                </a:cubicBezTo>
                <a:cubicBezTo>
                  <a:pt x="1148406" y="496719"/>
                  <a:pt x="1271518" y="773839"/>
                  <a:pt x="1271517" y="1063490"/>
                </a:cubicBezTo>
                <a:lnTo>
                  <a:pt x="163304" y="1063487"/>
                </a:lnTo>
                <a:cubicBezTo>
                  <a:pt x="163304" y="708991"/>
                  <a:pt x="163305" y="354496"/>
                  <a:pt x="163305" y="0"/>
                </a:cubicBezTo>
                <a:close/>
              </a:path>
              <a:path w="1271517" h="1179948" fill="none">
                <a:moveTo>
                  <a:pt x="0" y="106241"/>
                </a:moveTo>
                <a:cubicBezTo>
                  <a:pt x="39519" y="148280"/>
                  <a:pt x="546107" y="191502"/>
                  <a:pt x="700155" y="318283"/>
                </a:cubicBezTo>
                <a:cubicBezTo>
                  <a:pt x="854203" y="445064"/>
                  <a:pt x="909541" y="800121"/>
                  <a:pt x="924285" y="866927"/>
                </a:cubicBezTo>
                <a:cubicBezTo>
                  <a:pt x="926370" y="867144"/>
                  <a:pt x="995076" y="1113742"/>
                  <a:pt x="1097350" y="1179948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21180" y="1844296"/>
            <a:ext cx="610452" cy="2347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10793" y="2267234"/>
            <a:ext cx="606481" cy="5892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Oval 11"/>
          <p:cNvSpPr/>
          <p:nvPr/>
        </p:nvSpPr>
        <p:spPr>
          <a:xfrm>
            <a:off x="4049571" y="2274371"/>
            <a:ext cx="712420" cy="68400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Rectangle 12"/>
          <p:cNvSpPr/>
          <p:nvPr/>
        </p:nvSpPr>
        <p:spPr>
          <a:xfrm>
            <a:off x="7388981" y="4027420"/>
            <a:ext cx="1032722" cy="1299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rot="16200000" flipV="1">
            <a:off x="1303103" y="3462863"/>
            <a:ext cx="3020724" cy="81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95820" y="3340918"/>
            <a:ext cx="22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Ecological status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1458232" y="2019580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496825" y="4623015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3663" y="201377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3663" y="258571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3663" y="315764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3663" y="372958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73663" y="430151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24" name="Oval 23"/>
          <p:cNvSpPr/>
          <p:nvPr/>
        </p:nvSpPr>
        <p:spPr>
          <a:xfrm>
            <a:off x="6315658" y="1704283"/>
            <a:ext cx="154931" cy="144839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TextBox 24"/>
          <p:cNvSpPr txBox="1"/>
          <p:nvPr/>
        </p:nvSpPr>
        <p:spPr>
          <a:xfrm>
            <a:off x="6453961" y="1618166"/>
            <a:ext cx="226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Environmental </a:t>
            </a:r>
            <a:r>
              <a:rPr lang="en-GB" sz="1400" dirty="0" smtClean="0"/>
              <a:t>regulators</a:t>
            </a:r>
            <a:endParaRPr lang="en-GB" sz="1400" dirty="0"/>
          </a:p>
        </p:txBody>
      </p:sp>
      <p:sp>
        <p:nvSpPr>
          <p:cNvPr id="26" name="Oval 25"/>
          <p:cNvSpPr/>
          <p:nvPr/>
        </p:nvSpPr>
        <p:spPr>
          <a:xfrm>
            <a:off x="6312316" y="2002671"/>
            <a:ext cx="154931" cy="14483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TextBox 26"/>
          <p:cNvSpPr txBox="1"/>
          <p:nvPr/>
        </p:nvSpPr>
        <p:spPr>
          <a:xfrm>
            <a:off x="6436543" y="1944957"/>
            <a:ext cx="18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Catchment </a:t>
            </a:r>
            <a:r>
              <a:rPr lang="en-GB" sz="1400" dirty="0" smtClean="0"/>
              <a:t>scientists</a:t>
            </a:r>
            <a:endParaRPr lang="en-GB" sz="1400" dirty="0"/>
          </a:p>
        </p:txBody>
      </p:sp>
      <p:sp>
        <p:nvSpPr>
          <p:cNvPr id="28" name="Oval 27"/>
          <p:cNvSpPr/>
          <p:nvPr/>
        </p:nvSpPr>
        <p:spPr>
          <a:xfrm>
            <a:off x="6301744" y="2325021"/>
            <a:ext cx="154931" cy="144839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/>
          <p:cNvSpPr txBox="1"/>
          <p:nvPr/>
        </p:nvSpPr>
        <p:spPr>
          <a:xfrm>
            <a:off x="6458537" y="2238437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Farm advisors</a:t>
            </a:r>
            <a:endParaRPr lang="en-GB" sz="1400" dirty="0"/>
          </a:p>
        </p:txBody>
      </p:sp>
      <p:sp>
        <p:nvSpPr>
          <p:cNvPr id="30" name="Oval 29"/>
          <p:cNvSpPr/>
          <p:nvPr/>
        </p:nvSpPr>
        <p:spPr>
          <a:xfrm>
            <a:off x="6317177" y="2607853"/>
            <a:ext cx="154931" cy="14483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TextBox 30"/>
          <p:cNvSpPr txBox="1"/>
          <p:nvPr/>
        </p:nvSpPr>
        <p:spPr>
          <a:xfrm>
            <a:off x="6458537" y="2558915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</a:t>
            </a:r>
            <a:r>
              <a:rPr lang="en-GB" sz="1400" dirty="0" smtClean="0"/>
              <a:t>industry staff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4331105" y="4959402"/>
            <a:ext cx="2836563" cy="146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803893" y="4930792"/>
            <a:ext cx="4579514" cy="2829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66304" y="5419391"/>
            <a:ext cx="28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Agricultural </a:t>
            </a:r>
            <a:r>
              <a:rPr lang="en-GB" sz="2400" b="1" dirty="0" smtClean="0"/>
              <a:t>intensity</a:t>
            </a:r>
            <a:endParaRPr lang="en-GB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33944" y="5085794"/>
            <a:ext cx="38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159200" y="5059255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78609" y="503905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67040" y="504355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5471" y="506837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5535" y="253645"/>
            <a:ext cx="8125510" cy="476726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 smtClean="0"/>
              <a:t>Mean responses – curve chosen by stakeholders (+ 1 standard error)</a:t>
            </a:r>
            <a:endParaRPr lang="en-GB" sz="2200" b="1" dirty="0"/>
          </a:p>
        </p:txBody>
      </p:sp>
      <p:sp>
        <p:nvSpPr>
          <p:cNvPr id="43" name="Oval 42"/>
          <p:cNvSpPr/>
          <p:nvPr/>
        </p:nvSpPr>
        <p:spPr>
          <a:xfrm>
            <a:off x="4940961" y="2827949"/>
            <a:ext cx="684000" cy="6840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5" name="Oval 44"/>
          <p:cNvSpPr/>
          <p:nvPr/>
        </p:nvSpPr>
        <p:spPr>
          <a:xfrm>
            <a:off x="5078626" y="2971996"/>
            <a:ext cx="396000" cy="396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6" name="Oval 45"/>
          <p:cNvSpPr/>
          <p:nvPr/>
        </p:nvSpPr>
        <p:spPr>
          <a:xfrm>
            <a:off x="4184990" y="2299135"/>
            <a:ext cx="756000" cy="7560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7" name="Oval 46"/>
          <p:cNvSpPr/>
          <p:nvPr/>
        </p:nvSpPr>
        <p:spPr>
          <a:xfrm>
            <a:off x="4281207" y="2407000"/>
            <a:ext cx="540000" cy="54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443597" y="2645469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good</a:t>
            </a:r>
            <a:endParaRPr lang="en-GB" sz="1400" dirty="0"/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1326873" y="3317035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moderate</a:t>
            </a:r>
            <a:endParaRPr lang="en-GB" sz="1400" dirty="0"/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1476468" y="3962604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20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6200000" flipV="1">
            <a:off x="1347582" y="3468242"/>
            <a:ext cx="3020724" cy="81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51341" y="3346297"/>
            <a:ext cx="22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Ecological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7854" y="2008929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765" y="462839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7921" y="200921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7921" y="258115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7921" y="315308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7921" y="372502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921" y="429695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48372" y="2216970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387090" y="323662"/>
                  <a:pt x="1766841" y="605977"/>
                </a:cubicBezTo>
                <a:cubicBezTo>
                  <a:pt x="2146592" y="88829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Freeform 16"/>
          <p:cNvSpPr/>
          <p:nvPr/>
        </p:nvSpPr>
        <p:spPr>
          <a:xfrm>
            <a:off x="2849011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492168" y="206838"/>
                  <a:pt x="1871919" y="489153"/>
                </a:cubicBezTo>
                <a:cubicBezTo>
                  <a:pt x="2251670" y="771468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Freeform 17"/>
          <p:cNvSpPr/>
          <p:nvPr/>
        </p:nvSpPr>
        <p:spPr>
          <a:xfrm>
            <a:off x="2855357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4169 w 2278505"/>
              <a:gd name="connsiteY1" fmla="*/ 722802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365470 w 2278505"/>
              <a:gd name="connsiteY1" fmla="*/ 159929 h 1693888"/>
              <a:gd name="connsiteX2" fmla="*/ 1534169 w 2278505"/>
              <a:gd name="connsiteY2" fmla="*/ 722802 h 1693888"/>
              <a:gd name="connsiteX3" fmla="*/ 2278505 w 2278505"/>
              <a:gd name="connsiteY3" fmla="*/ 1693888 h 1693888"/>
              <a:gd name="connsiteX4" fmla="*/ 2278505 w 2278505"/>
              <a:gd name="connsiteY4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60912" y="20928"/>
                  <a:pt x="109775" y="39462"/>
                  <a:pt x="365470" y="159929"/>
                </a:cubicBezTo>
                <a:cubicBezTo>
                  <a:pt x="621165" y="280396"/>
                  <a:pt x="1215330" y="467142"/>
                  <a:pt x="1534169" y="722802"/>
                </a:cubicBezTo>
                <a:cubicBezTo>
                  <a:pt x="1853008" y="97846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48372" y="4936171"/>
            <a:ext cx="4579514" cy="2829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10783" y="5424770"/>
            <a:ext cx="28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Agricultural </a:t>
            </a:r>
            <a:r>
              <a:rPr lang="en-GB" sz="2400" b="1" dirty="0" smtClean="0"/>
              <a:t>intensity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78423" y="5091173"/>
            <a:ext cx="38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679" y="506463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3088" y="50444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1519" y="50489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9950" y="5073757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26" name="Oval 25"/>
          <p:cNvSpPr/>
          <p:nvPr/>
        </p:nvSpPr>
        <p:spPr>
          <a:xfrm>
            <a:off x="6413394" y="1351837"/>
            <a:ext cx="154931" cy="144839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TextBox 26"/>
          <p:cNvSpPr txBox="1"/>
          <p:nvPr/>
        </p:nvSpPr>
        <p:spPr>
          <a:xfrm>
            <a:off x="6551697" y="1265720"/>
            <a:ext cx="226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Environmental </a:t>
            </a:r>
            <a:r>
              <a:rPr lang="en-GB" sz="1400" dirty="0" smtClean="0"/>
              <a:t>regulators</a:t>
            </a:r>
            <a:endParaRPr lang="en-GB" sz="1400" dirty="0"/>
          </a:p>
        </p:txBody>
      </p:sp>
      <p:sp>
        <p:nvSpPr>
          <p:cNvPr id="28" name="Oval 27"/>
          <p:cNvSpPr/>
          <p:nvPr/>
        </p:nvSpPr>
        <p:spPr>
          <a:xfrm>
            <a:off x="6410052" y="1650225"/>
            <a:ext cx="154931" cy="14483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/>
          <p:cNvSpPr txBox="1"/>
          <p:nvPr/>
        </p:nvSpPr>
        <p:spPr>
          <a:xfrm>
            <a:off x="6534279" y="1592511"/>
            <a:ext cx="18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Catchment </a:t>
            </a:r>
            <a:r>
              <a:rPr lang="en-GB" sz="1400" dirty="0" smtClean="0"/>
              <a:t>scientists</a:t>
            </a:r>
            <a:endParaRPr lang="en-GB" sz="1400" dirty="0"/>
          </a:p>
        </p:txBody>
      </p:sp>
      <p:sp>
        <p:nvSpPr>
          <p:cNvPr id="30" name="Oval 29"/>
          <p:cNvSpPr/>
          <p:nvPr/>
        </p:nvSpPr>
        <p:spPr>
          <a:xfrm>
            <a:off x="6399480" y="1972575"/>
            <a:ext cx="154931" cy="144839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TextBox 30"/>
          <p:cNvSpPr txBox="1"/>
          <p:nvPr/>
        </p:nvSpPr>
        <p:spPr>
          <a:xfrm>
            <a:off x="6556273" y="1885991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Farm advisors</a:t>
            </a:r>
          </a:p>
        </p:txBody>
      </p:sp>
      <p:sp>
        <p:nvSpPr>
          <p:cNvPr id="32" name="Oval 31"/>
          <p:cNvSpPr/>
          <p:nvPr/>
        </p:nvSpPr>
        <p:spPr>
          <a:xfrm>
            <a:off x="6414913" y="2255407"/>
            <a:ext cx="154931" cy="14483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TextBox 32"/>
          <p:cNvSpPr txBox="1"/>
          <p:nvPr/>
        </p:nvSpPr>
        <p:spPr>
          <a:xfrm>
            <a:off x="6556273" y="2206469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industry staff</a:t>
            </a:r>
          </a:p>
        </p:txBody>
      </p:sp>
      <p:sp>
        <p:nvSpPr>
          <p:cNvPr id="34" name="Oval 33"/>
          <p:cNvSpPr/>
          <p:nvPr/>
        </p:nvSpPr>
        <p:spPr>
          <a:xfrm>
            <a:off x="5839300" y="2905902"/>
            <a:ext cx="598758" cy="57913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Oval 34"/>
          <p:cNvSpPr/>
          <p:nvPr/>
        </p:nvSpPr>
        <p:spPr>
          <a:xfrm>
            <a:off x="4300881" y="2360358"/>
            <a:ext cx="606481" cy="5892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Oval 36"/>
          <p:cNvSpPr/>
          <p:nvPr/>
        </p:nvSpPr>
        <p:spPr>
          <a:xfrm>
            <a:off x="5943794" y="3012077"/>
            <a:ext cx="389770" cy="3667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8" name="Oval 37"/>
          <p:cNvSpPr/>
          <p:nvPr/>
        </p:nvSpPr>
        <p:spPr>
          <a:xfrm>
            <a:off x="4455853" y="2507846"/>
            <a:ext cx="296538" cy="2889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Oval 38"/>
          <p:cNvSpPr/>
          <p:nvPr/>
        </p:nvSpPr>
        <p:spPr>
          <a:xfrm>
            <a:off x="4726636" y="2502479"/>
            <a:ext cx="405440" cy="4238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1" name="Oval 40"/>
          <p:cNvSpPr/>
          <p:nvPr/>
        </p:nvSpPr>
        <p:spPr>
          <a:xfrm>
            <a:off x="4761786" y="2484922"/>
            <a:ext cx="509951" cy="53273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Oval 35"/>
          <p:cNvSpPr/>
          <p:nvPr/>
        </p:nvSpPr>
        <p:spPr>
          <a:xfrm>
            <a:off x="4566101" y="2368742"/>
            <a:ext cx="716842" cy="70966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0" name="Oval 39"/>
          <p:cNvSpPr/>
          <p:nvPr/>
        </p:nvSpPr>
        <p:spPr>
          <a:xfrm>
            <a:off x="4628588" y="2373193"/>
            <a:ext cx="761320" cy="757652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2" name="TextBox 41"/>
          <p:cNvSpPr txBox="1"/>
          <p:nvPr/>
        </p:nvSpPr>
        <p:spPr>
          <a:xfrm>
            <a:off x="395535" y="253645"/>
            <a:ext cx="8125510" cy="476726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Mean responses – threshold curve (+ 1 standard error)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8045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/>
          <p:cNvSpPr/>
          <p:nvPr/>
        </p:nvSpPr>
        <p:spPr>
          <a:xfrm>
            <a:off x="2795155" y="2156892"/>
            <a:ext cx="4303862" cy="2761194"/>
          </a:xfrm>
          <a:custGeom>
            <a:avLst/>
            <a:gdLst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3" fmla="*/ 1108213 w 2216426"/>
              <a:gd name="connsiteY3" fmla="*/ 1063487 h 2126974"/>
              <a:gd name="connsiteX4" fmla="*/ 1108214 w 2216426"/>
              <a:gd name="connsiteY4" fmla="*/ 0 h 2126974"/>
              <a:gd name="connsiteX0" fmla="*/ 1108214 w 2216426"/>
              <a:gd name="connsiteY0" fmla="*/ 0 h 2126974"/>
              <a:gd name="connsiteX1" fmla="*/ 1875538 w 2216426"/>
              <a:gd name="connsiteY1" fmla="*/ 296165 h 2126974"/>
              <a:gd name="connsiteX2" fmla="*/ 2216426 w 2216426"/>
              <a:gd name="connsiteY2" fmla="*/ 1063490 h 2126974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361844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88221 w 1108214"/>
              <a:gd name="connsiteY1" fmla="*/ 260800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4"/>
              <a:gd name="connsiteY0" fmla="*/ 0 h 1063490"/>
              <a:gd name="connsiteX1" fmla="*/ 767325 w 1108214"/>
              <a:gd name="connsiteY1" fmla="*/ 296165 h 1063490"/>
              <a:gd name="connsiteX2" fmla="*/ 1108213 w 1108214"/>
              <a:gd name="connsiteY2" fmla="*/ 1063490 h 1063490"/>
              <a:gd name="connsiteX3" fmla="*/ 0 w 1108214"/>
              <a:gd name="connsiteY3" fmla="*/ 1063487 h 1063490"/>
              <a:gd name="connsiteX4" fmla="*/ 1 w 1108214"/>
              <a:gd name="connsiteY4" fmla="*/ 0 h 1063490"/>
              <a:gd name="connsiteX0" fmla="*/ 1 w 1108214"/>
              <a:gd name="connsiteY0" fmla="*/ 0 h 1063490"/>
              <a:gd name="connsiteX1" fmla="*/ 802586 w 1108214"/>
              <a:gd name="connsiteY1" fmla="*/ 351739 h 1063490"/>
              <a:gd name="connsiteX2" fmla="*/ 1108213 w 1108214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81903 w 1108213"/>
              <a:gd name="connsiteY1" fmla="*/ 608487 h 1063490"/>
              <a:gd name="connsiteX2" fmla="*/ 1108213 w 1108213"/>
              <a:gd name="connsiteY2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56935 w 1108213"/>
              <a:gd name="connsiteY1" fmla="*/ 891794 h 1063490"/>
              <a:gd name="connsiteX2" fmla="*/ 1108213 w 1108213"/>
              <a:gd name="connsiteY2" fmla="*/ 1063490 h 1063490"/>
              <a:gd name="connsiteX0" fmla="*/ 1 w 1113031"/>
              <a:gd name="connsiteY0" fmla="*/ 0 h 1063490"/>
              <a:gd name="connsiteX1" fmla="*/ 767325 w 1113031"/>
              <a:gd name="connsiteY1" fmla="*/ 296165 h 1063490"/>
              <a:gd name="connsiteX2" fmla="*/ 1108213 w 1113031"/>
              <a:gd name="connsiteY2" fmla="*/ 1063490 h 1063490"/>
              <a:gd name="connsiteX3" fmla="*/ 0 w 1113031"/>
              <a:gd name="connsiteY3" fmla="*/ 1063487 h 1063490"/>
              <a:gd name="connsiteX4" fmla="*/ 1 w 1113031"/>
              <a:gd name="connsiteY4" fmla="*/ 0 h 1063490"/>
              <a:gd name="connsiteX0" fmla="*/ 1 w 1113031"/>
              <a:gd name="connsiteY0" fmla="*/ 0 h 1063490"/>
              <a:gd name="connsiteX1" fmla="*/ 656935 w 1113031"/>
              <a:gd name="connsiteY1" fmla="*/ 891794 h 1063490"/>
              <a:gd name="connsiteX2" fmla="*/ 1066128 w 1113031"/>
              <a:gd name="connsiteY2" fmla="*/ 1037506 h 1063490"/>
              <a:gd name="connsiteX3" fmla="*/ 1108213 w 1113031"/>
              <a:gd name="connsiteY3" fmla="*/ 1063490 h 1063490"/>
              <a:gd name="connsiteX0" fmla="*/ 1 w 1113031"/>
              <a:gd name="connsiteY0" fmla="*/ 0 h 1063490"/>
              <a:gd name="connsiteX1" fmla="*/ 767325 w 1113031"/>
              <a:gd name="connsiteY1" fmla="*/ 296165 h 1063490"/>
              <a:gd name="connsiteX2" fmla="*/ 1108213 w 1113031"/>
              <a:gd name="connsiteY2" fmla="*/ 1063490 h 1063490"/>
              <a:gd name="connsiteX3" fmla="*/ 0 w 1113031"/>
              <a:gd name="connsiteY3" fmla="*/ 1063487 h 1063490"/>
              <a:gd name="connsiteX4" fmla="*/ 1 w 1113031"/>
              <a:gd name="connsiteY4" fmla="*/ 0 h 1063490"/>
              <a:gd name="connsiteX0" fmla="*/ 1 w 1113031"/>
              <a:gd name="connsiteY0" fmla="*/ 0 h 1063490"/>
              <a:gd name="connsiteX1" fmla="*/ 351115 w 1113031"/>
              <a:gd name="connsiteY1" fmla="*/ 196435 h 1063490"/>
              <a:gd name="connsiteX2" fmla="*/ 656935 w 1113031"/>
              <a:gd name="connsiteY2" fmla="*/ 891794 h 1063490"/>
              <a:gd name="connsiteX3" fmla="*/ 1066128 w 1113031"/>
              <a:gd name="connsiteY3" fmla="*/ 1037506 h 1063490"/>
              <a:gd name="connsiteX4" fmla="*/ 1108213 w 1113031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76289 w 1108213"/>
              <a:gd name="connsiteY3" fmla="*/ 1037506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56935 w 1108213"/>
              <a:gd name="connsiteY2" fmla="*/ 891794 h 1063490"/>
              <a:gd name="connsiteX3" fmla="*/ 950950 w 1108213"/>
              <a:gd name="connsiteY3" fmla="*/ 104086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950950 w 1108213"/>
              <a:gd name="connsiteY3" fmla="*/ 104086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842682 w 1108213"/>
              <a:gd name="connsiteY3" fmla="*/ 1000610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842682 w 1108213"/>
              <a:gd name="connsiteY3" fmla="*/ 1017381 h 1063490"/>
              <a:gd name="connsiteX4" fmla="*/ 1108213 w 1108213"/>
              <a:gd name="connsiteY4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624685 w 1108213"/>
              <a:gd name="connsiteY2" fmla="*/ 871669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351115 w 1108213"/>
              <a:gd name="connsiteY1" fmla="*/ 196435 h 1063490"/>
              <a:gd name="connsiteX2" fmla="*/ 804411 w 1108213"/>
              <a:gd name="connsiteY2" fmla="*/ 927921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04411 w 1108213"/>
              <a:gd name="connsiteY2" fmla="*/ 927921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32966 w 1108213"/>
              <a:gd name="connsiteY2" fmla="*/ 92058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39685 w 1108213"/>
              <a:gd name="connsiteY2" fmla="*/ 874115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10685 w 1108213"/>
              <a:gd name="connsiteY1" fmla="*/ 211109 h 1063490"/>
              <a:gd name="connsiteX2" fmla="*/ 868240 w 1108213"/>
              <a:gd name="connsiteY2" fmla="*/ 85210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68240 w 1108213"/>
              <a:gd name="connsiteY2" fmla="*/ 85210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88396 w 1108213"/>
              <a:gd name="connsiteY2" fmla="*/ 83987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631622 w 1108213"/>
              <a:gd name="connsiteY1" fmla="*/ 267361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0076 w 1108213"/>
              <a:gd name="connsiteY2" fmla="*/ 87411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96349 w 1108213"/>
              <a:gd name="connsiteY1" fmla="*/ 279590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896795 w 1108213"/>
              <a:gd name="connsiteY2" fmla="*/ 903463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901834 w 1108213"/>
              <a:gd name="connsiteY2" fmla="*/ 891234 h 1063490"/>
              <a:gd name="connsiteX3" fmla="*/ 1108213 w 1108213"/>
              <a:gd name="connsiteY3" fmla="*/ 1063490 h 1063490"/>
              <a:gd name="connsiteX0" fmla="*/ 1 w 1108213"/>
              <a:gd name="connsiteY0" fmla="*/ 0 h 1063490"/>
              <a:gd name="connsiteX1" fmla="*/ 767325 w 1108213"/>
              <a:gd name="connsiteY1" fmla="*/ 296165 h 1063490"/>
              <a:gd name="connsiteX2" fmla="*/ 1108213 w 1108213"/>
              <a:gd name="connsiteY2" fmla="*/ 1063490 h 1063490"/>
              <a:gd name="connsiteX3" fmla="*/ 0 w 1108213"/>
              <a:gd name="connsiteY3" fmla="*/ 1063487 h 1063490"/>
              <a:gd name="connsiteX4" fmla="*/ 1 w 1108213"/>
              <a:gd name="connsiteY4" fmla="*/ 0 h 1063490"/>
              <a:gd name="connsiteX0" fmla="*/ 1 w 1108213"/>
              <a:gd name="connsiteY0" fmla="*/ 0 h 1063490"/>
              <a:gd name="connsiteX1" fmla="*/ 574513 w 1108213"/>
              <a:gd name="connsiteY1" fmla="*/ 277144 h 1063490"/>
              <a:gd name="connsiteX2" fmla="*/ 906873 w 1108213"/>
              <a:gd name="connsiteY2" fmla="*/ 957269 h 1063490"/>
              <a:gd name="connsiteX3" fmla="*/ 1108213 w 1108213"/>
              <a:gd name="connsiteY3" fmla="*/ 1063490 h 1063490"/>
              <a:gd name="connsiteX0" fmla="*/ 1 w 1138447"/>
              <a:gd name="connsiteY0" fmla="*/ 0 h 1063490"/>
              <a:gd name="connsiteX1" fmla="*/ 767325 w 1138447"/>
              <a:gd name="connsiteY1" fmla="*/ 296165 h 1063490"/>
              <a:gd name="connsiteX2" fmla="*/ 1108213 w 1138447"/>
              <a:gd name="connsiteY2" fmla="*/ 1063490 h 1063490"/>
              <a:gd name="connsiteX3" fmla="*/ 0 w 1138447"/>
              <a:gd name="connsiteY3" fmla="*/ 1063487 h 1063490"/>
              <a:gd name="connsiteX4" fmla="*/ 1 w 1138447"/>
              <a:gd name="connsiteY4" fmla="*/ 0 h 1063490"/>
              <a:gd name="connsiteX0" fmla="*/ 1 w 1138447"/>
              <a:gd name="connsiteY0" fmla="*/ 0 h 1063490"/>
              <a:gd name="connsiteX1" fmla="*/ 574513 w 1138447"/>
              <a:gd name="connsiteY1" fmla="*/ 277144 h 1063490"/>
              <a:gd name="connsiteX2" fmla="*/ 906873 w 1138447"/>
              <a:gd name="connsiteY2" fmla="*/ 957269 h 1063490"/>
              <a:gd name="connsiteX3" fmla="*/ 1138447 w 1138447"/>
              <a:gd name="connsiteY3" fmla="*/ 1058599 h 1063490"/>
              <a:gd name="connsiteX0" fmla="*/ 1 w 1138447"/>
              <a:gd name="connsiteY0" fmla="*/ 0 h 1063490"/>
              <a:gd name="connsiteX1" fmla="*/ 767325 w 1138447"/>
              <a:gd name="connsiteY1" fmla="*/ 296165 h 1063490"/>
              <a:gd name="connsiteX2" fmla="*/ 1108213 w 1138447"/>
              <a:gd name="connsiteY2" fmla="*/ 1063490 h 1063490"/>
              <a:gd name="connsiteX3" fmla="*/ 0 w 1138447"/>
              <a:gd name="connsiteY3" fmla="*/ 1063487 h 1063490"/>
              <a:gd name="connsiteX4" fmla="*/ 1 w 1138447"/>
              <a:gd name="connsiteY4" fmla="*/ 0 h 1063490"/>
              <a:gd name="connsiteX0" fmla="*/ 1 w 1138447"/>
              <a:gd name="connsiteY0" fmla="*/ 0 h 1063490"/>
              <a:gd name="connsiteX1" fmla="*/ 574513 w 1138447"/>
              <a:gd name="connsiteY1" fmla="*/ 277144 h 1063490"/>
              <a:gd name="connsiteX2" fmla="*/ 925350 w 1138447"/>
              <a:gd name="connsiteY2" fmla="*/ 940149 h 1063490"/>
              <a:gd name="connsiteX3" fmla="*/ 1138447 w 1138447"/>
              <a:gd name="connsiteY3" fmla="*/ 1058599 h 106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47" h="1063490" stroke="0" extrusionOk="0">
                <a:moveTo>
                  <a:pt x="1" y="0"/>
                </a:moveTo>
                <a:cubicBezTo>
                  <a:pt x="286018" y="0"/>
                  <a:pt x="560959" y="106120"/>
                  <a:pt x="767325" y="296165"/>
                </a:cubicBezTo>
                <a:cubicBezTo>
                  <a:pt x="985102" y="496719"/>
                  <a:pt x="1108214" y="773839"/>
                  <a:pt x="1108213" y="1063490"/>
                </a:cubicBezTo>
                <a:lnTo>
                  <a:pt x="0" y="1063487"/>
                </a:lnTo>
                <a:cubicBezTo>
                  <a:pt x="0" y="708991"/>
                  <a:pt x="1" y="354496"/>
                  <a:pt x="1" y="0"/>
                </a:cubicBezTo>
                <a:close/>
              </a:path>
              <a:path w="1138447" h="1063490" fill="none">
                <a:moveTo>
                  <a:pt x="1" y="0"/>
                </a:moveTo>
                <a:cubicBezTo>
                  <a:pt x="47486" y="37166"/>
                  <a:pt x="420288" y="120453"/>
                  <a:pt x="574513" y="277144"/>
                </a:cubicBezTo>
                <a:cubicBezTo>
                  <a:pt x="728738" y="433835"/>
                  <a:pt x="763233" y="757928"/>
                  <a:pt x="925350" y="940149"/>
                </a:cubicBezTo>
                <a:cubicBezTo>
                  <a:pt x="959150" y="979491"/>
                  <a:pt x="1037712" y="1018636"/>
                  <a:pt x="1138447" y="1058599"/>
                </a:cubicBezTo>
              </a:path>
            </a:pathLst>
          </a:cu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1347582" y="3468242"/>
            <a:ext cx="3020724" cy="81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51341" y="3346297"/>
            <a:ext cx="22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Ecological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7854" y="2008929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765" y="462839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7921" y="200921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7921" y="258115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7921" y="315308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7921" y="372502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921" y="429695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48372" y="2216970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387090" y="323662"/>
                  <a:pt x="1766841" y="605977"/>
                </a:cubicBezTo>
                <a:cubicBezTo>
                  <a:pt x="2146592" y="88829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Freeform 16"/>
          <p:cNvSpPr/>
          <p:nvPr/>
        </p:nvSpPr>
        <p:spPr>
          <a:xfrm>
            <a:off x="2849011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492168" y="206838"/>
                  <a:pt x="1871919" y="489153"/>
                </a:cubicBezTo>
                <a:cubicBezTo>
                  <a:pt x="2251670" y="771468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Freeform 17"/>
          <p:cNvSpPr/>
          <p:nvPr/>
        </p:nvSpPr>
        <p:spPr>
          <a:xfrm>
            <a:off x="2855357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4169 w 2278505"/>
              <a:gd name="connsiteY1" fmla="*/ 722802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365470 w 2278505"/>
              <a:gd name="connsiteY1" fmla="*/ 159929 h 1693888"/>
              <a:gd name="connsiteX2" fmla="*/ 1534169 w 2278505"/>
              <a:gd name="connsiteY2" fmla="*/ 722802 h 1693888"/>
              <a:gd name="connsiteX3" fmla="*/ 2278505 w 2278505"/>
              <a:gd name="connsiteY3" fmla="*/ 1693888 h 1693888"/>
              <a:gd name="connsiteX4" fmla="*/ 2278505 w 2278505"/>
              <a:gd name="connsiteY4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60912" y="20928"/>
                  <a:pt x="109775" y="39462"/>
                  <a:pt x="365470" y="159929"/>
                </a:cubicBezTo>
                <a:cubicBezTo>
                  <a:pt x="621165" y="280396"/>
                  <a:pt x="1215330" y="467142"/>
                  <a:pt x="1534169" y="722802"/>
                </a:cubicBezTo>
                <a:cubicBezTo>
                  <a:pt x="1853008" y="97846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48372" y="4936171"/>
            <a:ext cx="4579514" cy="2829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10783" y="5424770"/>
            <a:ext cx="28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Agricultural </a:t>
            </a:r>
            <a:r>
              <a:rPr lang="en-GB" sz="2400" b="1" dirty="0" smtClean="0"/>
              <a:t>intensity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78423" y="5091173"/>
            <a:ext cx="38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679" y="506463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3088" y="50444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1519" y="50489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9950" y="5073757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26" name="Oval 25"/>
          <p:cNvSpPr/>
          <p:nvPr/>
        </p:nvSpPr>
        <p:spPr>
          <a:xfrm>
            <a:off x="6413394" y="1351837"/>
            <a:ext cx="154931" cy="144839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TextBox 26"/>
          <p:cNvSpPr txBox="1"/>
          <p:nvPr/>
        </p:nvSpPr>
        <p:spPr>
          <a:xfrm>
            <a:off x="6551697" y="1265720"/>
            <a:ext cx="226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Environmental </a:t>
            </a:r>
            <a:r>
              <a:rPr lang="en-GB" sz="1400" dirty="0" smtClean="0"/>
              <a:t>regulators</a:t>
            </a:r>
            <a:endParaRPr lang="en-GB" sz="1400" dirty="0"/>
          </a:p>
        </p:txBody>
      </p:sp>
      <p:sp>
        <p:nvSpPr>
          <p:cNvPr id="28" name="Oval 27"/>
          <p:cNvSpPr/>
          <p:nvPr/>
        </p:nvSpPr>
        <p:spPr>
          <a:xfrm>
            <a:off x="6410052" y="1650225"/>
            <a:ext cx="154931" cy="14483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/>
          <p:cNvSpPr txBox="1"/>
          <p:nvPr/>
        </p:nvSpPr>
        <p:spPr>
          <a:xfrm>
            <a:off x="6534279" y="1592511"/>
            <a:ext cx="18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Catchment </a:t>
            </a:r>
            <a:r>
              <a:rPr lang="en-GB" sz="1400" dirty="0" smtClean="0"/>
              <a:t>scientists</a:t>
            </a:r>
            <a:endParaRPr lang="en-GB" sz="1400" dirty="0"/>
          </a:p>
        </p:txBody>
      </p:sp>
      <p:sp>
        <p:nvSpPr>
          <p:cNvPr id="30" name="Oval 29"/>
          <p:cNvSpPr/>
          <p:nvPr/>
        </p:nvSpPr>
        <p:spPr>
          <a:xfrm>
            <a:off x="6399480" y="1972575"/>
            <a:ext cx="154931" cy="144839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TextBox 30"/>
          <p:cNvSpPr txBox="1"/>
          <p:nvPr/>
        </p:nvSpPr>
        <p:spPr>
          <a:xfrm>
            <a:off x="6556273" y="1885991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Farm advisors</a:t>
            </a:r>
          </a:p>
        </p:txBody>
      </p:sp>
      <p:sp>
        <p:nvSpPr>
          <p:cNvPr id="32" name="Oval 31"/>
          <p:cNvSpPr/>
          <p:nvPr/>
        </p:nvSpPr>
        <p:spPr>
          <a:xfrm>
            <a:off x="6414913" y="2255407"/>
            <a:ext cx="154931" cy="14483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TextBox 32"/>
          <p:cNvSpPr txBox="1"/>
          <p:nvPr/>
        </p:nvSpPr>
        <p:spPr>
          <a:xfrm>
            <a:off x="6556273" y="2206469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industry staff</a:t>
            </a:r>
          </a:p>
        </p:txBody>
      </p:sp>
      <p:sp>
        <p:nvSpPr>
          <p:cNvPr id="48" name="Oval 47"/>
          <p:cNvSpPr/>
          <p:nvPr/>
        </p:nvSpPr>
        <p:spPr>
          <a:xfrm>
            <a:off x="4061866" y="2401343"/>
            <a:ext cx="292464" cy="3082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9" name="Oval 48"/>
          <p:cNvSpPr/>
          <p:nvPr/>
        </p:nvSpPr>
        <p:spPr>
          <a:xfrm>
            <a:off x="4176174" y="2386916"/>
            <a:ext cx="459214" cy="45891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0" name="Oval 49"/>
          <p:cNvSpPr/>
          <p:nvPr/>
        </p:nvSpPr>
        <p:spPr>
          <a:xfrm>
            <a:off x="4940961" y="2827949"/>
            <a:ext cx="684000" cy="6840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1" name="Oval 50"/>
          <p:cNvSpPr/>
          <p:nvPr/>
        </p:nvSpPr>
        <p:spPr>
          <a:xfrm>
            <a:off x="3910793" y="2267234"/>
            <a:ext cx="606481" cy="5892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3" name="Oval 52"/>
          <p:cNvSpPr/>
          <p:nvPr/>
        </p:nvSpPr>
        <p:spPr>
          <a:xfrm>
            <a:off x="5078626" y="2971996"/>
            <a:ext cx="396000" cy="396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Oval 38"/>
          <p:cNvSpPr/>
          <p:nvPr/>
        </p:nvSpPr>
        <p:spPr>
          <a:xfrm>
            <a:off x="4049571" y="2274371"/>
            <a:ext cx="712420" cy="68400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4" name="Oval 53"/>
          <p:cNvSpPr/>
          <p:nvPr/>
        </p:nvSpPr>
        <p:spPr>
          <a:xfrm>
            <a:off x="4184990" y="2299135"/>
            <a:ext cx="756000" cy="75600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5" name="Oval 54"/>
          <p:cNvSpPr/>
          <p:nvPr/>
        </p:nvSpPr>
        <p:spPr>
          <a:xfrm>
            <a:off x="4281207" y="2407000"/>
            <a:ext cx="540000" cy="54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1" name="TextBox 40"/>
          <p:cNvSpPr txBox="1"/>
          <p:nvPr/>
        </p:nvSpPr>
        <p:spPr>
          <a:xfrm>
            <a:off x="395535" y="253645"/>
            <a:ext cx="8125510" cy="476726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Mean responses – threshold curve (+ 1 standard error)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0168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6200000" flipV="1">
            <a:off x="1347582" y="3468242"/>
            <a:ext cx="3020724" cy="81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51341" y="3346297"/>
            <a:ext cx="22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Ecological status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7854" y="2008929"/>
            <a:ext cx="110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765" y="462839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7921" y="200921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7921" y="258115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7921" y="315308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7921" y="372502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921" y="4296958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16" name="Freeform 15"/>
          <p:cNvSpPr/>
          <p:nvPr/>
        </p:nvSpPr>
        <p:spPr>
          <a:xfrm>
            <a:off x="2848372" y="2216970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387090" y="323662"/>
                  <a:pt x="1766841" y="605977"/>
                </a:cubicBezTo>
                <a:cubicBezTo>
                  <a:pt x="2146592" y="88829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Freeform 16"/>
          <p:cNvSpPr/>
          <p:nvPr/>
        </p:nvSpPr>
        <p:spPr>
          <a:xfrm>
            <a:off x="2849011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724524" y="226101"/>
                  <a:pt x="1492168" y="206838"/>
                  <a:pt x="1871919" y="489153"/>
                </a:cubicBezTo>
                <a:cubicBezTo>
                  <a:pt x="2251670" y="771468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Freeform 17"/>
          <p:cNvSpPr/>
          <p:nvPr/>
        </p:nvSpPr>
        <p:spPr>
          <a:xfrm>
            <a:off x="2855357" y="2196088"/>
            <a:ext cx="4196956" cy="2689195"/>
          </a:xfrm>
          <a:custGeom>
            <a:avLst/>
            <a:gdLst>
              <a:gd name="connsiteX0" fmla="*/ 0 w 2278505"/>
              <a:gd name="connsiteY0" fmla="*/ 0 h 1693888"/>
              <a:gd name="connsiteX1" fmla="*/ 1828800 w 2278505"/>
              <a:gd name="connsiteY1" fmla="*/ 734518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13810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88761 w 2278505"/>
              <a:gd name="connsiteY1" fmla="*/ 67455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23001 w 2278505"/>
              <a:gd name="connsiteY1" fmla="*/ 7431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43981 w 2278505"/>
              <a:gd name="connsiteY1" fmla="*/ 58311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0621 w 2278505"/>
              <a:gd name="connsiteY1" fmla="*/ 55263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766841 w 2278505"/>
              <a:gd name="connsiteY1" fmla="*/ 605977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871919 w 2278505"/>
              <a:gd name="connsiteY1" fmla="*/ 489153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1534169 w 2278505"/>
              <a:gd name="connsiteY1" fmla="*/ 722802 h 1693888"/>
              <a:gd name="connsiteX2" fmla="*/ 2278505 w 2278505"/>
              <a:gd name="connsiteY2" fmla="*/ 1693888 h 1693888"/>
              <a:gd name="connsiteX3" fmla="*/ 2278505 w 2278505"/>
              <a:gd name="connsiteY3" fmla="*/ 1693888 h 1693888"/>
              <a:gd name="connsiteX0" fmla="*/ 0 w 2278505"/>
              <a:gd name="connsiteY0" fmla="*/ 0 h 1693888"/>
              <a:gd name="connsiteX1" fmla="*/ 365470 w 2278505"/>
              <a:gd name="connsiteY1" fmla="*/ 159929 h 1693888"/>
              <a:gd name="connsiteX2" fmla="*/ 1534169 w 2278505"/>
              <a:gd name="connsiteY2" fmla="*/ 722802 h 1693888"/>
              <a:gd name="connsiteX3" fmla="*/ 2278505 w 2278505"/>
              <a:gd name="connsiteY3" fmla="*/ 1693888 h 1693888"/>
              <a:gd name="connsiteX4" fmla="*/ 2278505 w 2278505"/>
              <a:gd name="connsiteY4" fmla="*/ 1693888 h 16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05" h="1693888">
                <a:moveTo>
                  <a:pt x="0" y="0"/>
                </a:moveTo>
                <a:cubicBezTo>
                  <a:pt x="60912" y="20928"/>
                  <a:pt x="109775" y="39462"/>
                  <a:pt x="365470" y="159929"/>
                </a:cubicBezTo>
                <a:cubicBezTo>
                  <a:pt x="621165" y="280396"/>
                  <a:pt x="1215330" y="467142"/>
                  <a:pt x="1534169" y="722802"/>
                </a:cubicBezTo>
                <a:cubicBezTo>
                  <a:pt x="1853008" y="978462"/>
                  <a:pt x="2272824" y="1502391"/>
                  <a:pt x="2278505" y="1693888"/>
                </a:cubicBezTo>
                <a:lnTo>
                  <a:pt x="2278505" y="1693888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48372" y="4936171"/>
            <a:ext cx="4579514" cy="2829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10783" y="5424770"/>
            <a:ext cx="28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Agricultural </a:t>
            </a:r>
            <a:r>
              <a:rPr lang="en-GB" sz="2400" b="1" dirty="0" smtClean="0"/>
              <a:t>intensity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78423" y="5091173"/>
            <a:ext cx="38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679" y="5064634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3088" y="50444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1519" y="5048933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9950" y="5073757"/>
            <a:ext cx="556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0.8</a:t>
            </a:r>
          </a:p>
        </p:txBody>
      </p:sp>
      <p:sp>
        <p:nvSpPr>
          <p:cNvPr id="26" name="Oval 25"/>
          <p:cNvSpPr/>
          <p:nvPr/>
        </p:nvSpPr>
        <p:spPr>
          <a:xfrm>
            <a:off x="6413394" y="1351837"/>
            <a:ext cx="154931" cy="144839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TextBox 26"/>
          <p:cNvSpPr txBox="1"/>
          <p:nvPr/>
        </p:nvSpPr>
        <p:spPr>
          <a:xfrm>
            <a:off x="6551697" y="1265720"/>
            <a:ext cx="2261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Environmental </a:t>
            </a:r>
            <a:r>
              <a:rPr lang="en-GB" sz="1400" dirty="0" smtClean="0"/>
              <a:t>regulators</a:t>
            </a:r>
            <a:endParaRPr lang="en-GB" sz="1400" dirty="0"/>
          </a:p>
        </p:txBody>
      </p:sp>
      <p:sp>
        <p:nvSpPr>
          <p:cNvPr id="28" name="Oval 27"/>
          <p:cNvSpPr/>
          <p:nvPr/>
        </p:nvSpPr>
        <p:spPr>
          <a:xfrm>
            <a:off x="6410052" y="1650225"/>
            <a:ext cx="154931" cy="14483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/>
          <p:cNvSpPr txBox="1"/>
          <p:nvPr/>
        </p:nvSpPr>
        <p:spPr>
          <a:xfrm>
            <a:off x="6534279" y="1592511"/>
            <a:ext cx="182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Catchment </a:t>
            </a:r>
            <a:r>
              <a:rPr lang="en-GB" sz="1400" dirty="0" smtClean="0"/>
              <a:t>scientists</a:t>
            </a:r>
            <a:endParaRPr lang="en-GB" sz="1400" dirty="0"/>
          </a:p>
        </p:txBody>
      </p:sp>
      <p:sp>
        <p:nvSpPr>
          <p:cNvPr id="30" name="Oval 29"/>
          <p:cNvSpPr/>
          <p:nvPr/>
        </p:nvSpPr>
        <p:spPr>
          <a:xfrm>
            <a:off x="6399480" y="1972575"/>
            <a:ext cx="154931" cy="144839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TextBox 30"/>
          <p:cNvSpPr txBox="1"/>
          <p:nvPr/>
        </p:nvSpPr>
        <p:spPr>
          <a:xfrm>
            <a:off x="6556273" y="1885991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Farm advisors</a:t>
            </a:r>
          </a:p>
        </p:txBody>
      </p:sp>
      <p:sp>
        <p:nvSpPr>
          <p:cNvPr id="32" name="Oval 31"/>
          <p:cNvSpPr/>
          <p:nvPr/>
        </p:nvSpPr>
        <p:spPr>
          <a:xfrm>
            <a:off x="6414913" y="2255407"/>
            <a:ext cx="154931" cy="14483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TextBox 32"/>
          <p:cNvSpPr txBox="1"/>
          <p:nvPr/>
        </p:nvSpPr>
        <p:spPr>
          <a:xfrm>
            <a:off x="6556273" y="2206469"/>
            <a:ext cx="20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Water industry staff</a:t>
            </a:r>
          </a:p>
        </p:txBody>
      </p:sp>
      <p:sp>
        <p:nvSpPr>
          <p:cNvPr id="34" name="Oval 33"/>
          <p:cNvSpPr/>
          <p:nvPr/>
        </p:nvSpPr>
        <p:spPr>
          <a:xfrm>
            <a:off x="5839300" y="2905902"/>
            <a:ext cx="598758" cy="57913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Oval 34"/>
          <p:cNvSpPr/>
          <p:nvPr/>
        </p:nvSpPr>
        <p:spPr>
          <a:xfrm>
            <a:off x="4300881" y="2360358"/>
            <a:ext cx="606481" cy="58923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Oval 36"/>
          <p:cNvSpPr/>
          <p:nvPr/>
        </p:nvSpPr>
        <p:spPr>
          <a:xfrm>
            <a:off x="5943794" y="3012077"/>
            <a:ext cx="389770" cy="3667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8" name="Oval 37"/>
          <p:cNvSpPr/>
          <p:nvPr/>
        </p:nvSpPr>
        <p:spPr>
          <a:xfrm>
            <a:off x="4455853" y="2507846"/>
            <a:ext cx="296538" cy="2889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Oval 38"/>
          <p:cNvSpPr/>
          <p:nvPr/>
        </p:nvSpPr>
        <p:spPr>
          <a:xfrm>
            <a:off x="4726636" y="2502479"/>
            <a:ext cx="405440" cy="42383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1" name="Oval 40"/>
          <p:cNvSpPr/>
          <p:nvPr/>
        </p:nvSpPr>
        <p:spPr>
          <a:xfrm>
            <a:off x="4761786" y="2484922"/>
            <a:ext cx="509951" cy="53273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Oval 35"/>
          <p:cNvSpPr/>
          <p:nvPr/>
        </p:nvSpPr>
        <p:spPr>
          <a:xfrm>
            <a:off x="4566101" y="2368742"/>
            <a:ext cx="716842" cy="709660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0" name="Oval 39"/>
          <p:cNvSpPr/>
          <p:nvPr/>
        </p:nvSpPr>
        <p:spPr>
          <a:xfrm>
            <a:off x="4628588" y="2373193"/>
            <a:ext cx="761320" cy="757652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3" name="TextBox 42"/>
          <p:cNvSpPr txBox="1"/>
          <p:nvPr/>
        </p:nvSpPr>
        <p:spPr>
          <a:xfrm>
            <a:off x="395535" y="253645"/>
            <a:ext cx="8125510" cy="476726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Mean responses – threshold curve (+ 1 standard error)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7790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395750"/>
      </a:dk2>
      <a:lt2>
        <a:srgbClr val="9DC422"/>
      </a:lt2>
      <a:accent1>
        <a:srgbClr val="99AACD"/>
      </a:accent1>
      <a:accent2>
        <a:srgbClr val="9DC422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9785</TotalTime>
  <Words>301</Words>
  <Application>Microsoft Office PowerPoint</Application>
  <PresentationFormat>On-screen Show (4:3)</PresentationFormat>
  <Paragraphs>140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Dotum</vt:lpstr>
      <vt:lpstr>Arial</vt:lpstr>
      <vt:lpstr>Calibri</vt:lpstr>
      <vt:lpstr>Calibri Light</vt:lpstr>
      <vt:lpstr>Franklin Gothic Book</vt:lpstr>
      <vt:lpstr>Franklin Gothic Medium Cond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Stirling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Stosch</dc:creator>
  <cp:lastModifiedBy>Kathleen Stosch</cp:lastModifiedBy>
  <cp:revision>200</cp:revision>
  <cp:lastPrinted>2016-11-29T15:27:11Z</cp:lastPrinted>
  <dcterms:created xsi:type="dcterms:W3CDTF">2016-11-09T12:15:24Z</dcterms:created>
  <dcterms:modified xsi:type="dcterms:W3CDTF">2018-12-06T11:23:19Z</dcterms:modified>
</cp:coreProperties>
</file>